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6" r:id="rId9"/>
    <p:sldId id="265" r:id="rId10"/>
    <p:sldId id="276" r:id="rId11"/>
    <p:sldId id="264" r:id="rId12"/>
    <p:sldId id="267" r:id="rId13"/>
    <p:sldId id="269" r:id="rId14"/>
    <p:sldId id="270" r:id="rId15"/>
    <p:sldId id="271" r:id="rId16"/>
    <p:sldId id="272" r:id="rId17"/>
    <p:sldId id="273" r:id="rId18"/>
    <p:sldId id="275" r:id="rId19"/>
    <p:sldId id="274" r:id="rId20"/>
    <p:sldId id="278" r:id="rId21"/>
    <p:sldId id="277" r:id="rId22"/>
    <p:sldId id="279" r:id="rId23"/>
    <p:sldId id="280" r:id="rId24"/>
    <p:sldId id="282" r:id="rId25"/>
    <p:sldId id="283" r:id="rId26"/>
    <p:sldId id="281"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8" r:id="rId41"/>
    <p:sldId id="297" r:id="rId42"/>
    <p:sldId id="299" r:id="rId43"/>
    <p:sldId id="300" r:id="rId44"/>
    <p:sldId id="303" r:id="rId45"/>
    <p:sldId id="305" r:id="rId46"/>
    <p:sldId id="306" r:id="rId47"/>
    <p:sldId id="307" r:id="rId48"/>
    <p:sldId id="304" r:id="rId49"/>
    <p:sldId id="308" r:id="rId50"/>
    <p:sldId id="309" r:id="rId51"/>
    <p:sldId id="301" r:id="rId52"/>
    <p:sldId id="263" r:id="rId53"/>
    <p:sldId id="302" r:id="rId5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2" autoAdjust="0"/>
    <p:restoredTop sz="94660"/>
  </p:normalViewPr>
  <p:slideViewPr>
    <p:cSldViewPr snapToGrid="0">
      <p:cViewPr varScale="1">
        <p:scale>
          <a:sx n="107" d="100"/>
          <a:sy n="107" d="100"/>
        </p:scale>
        <p:origin x="84" y="3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A069CB8-F204-4D06-B913-C5A26A89888A}" type="datetimeFigureOut">
              <a:rPr lang="en-US" dirty="0"/>
              <a:t>8/25/2015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0B6E300-0A13-4A81-945A-7333C271A069}" type="datetimeFigureOut">
              <a:rPr lang="en-US" dirty="0"/>
              <a:t>8/25/2015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4671962-1EA4-46E7-BCB0-F36CE46D1A59}" type="datetimeFigureOut">
              <a:rPr lang="en-US" dirty="0"/>
              <a:t>8/25/2015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30BB376-B19C-488D-ABEB-03C7E6E9E3E0}" type="datetimeFigureOut">
              <a:rPr lang="en-US" dirty="0"/>
              <a:t>8/25/2015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9637A9-119A-49DA-BD12-AAC58B377D80}"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6F077B-A50F-4D64-8574-E2D6A98A5553}" type="datetimeFigureOut">
              <a:rPr lang="en-US" dirty="0"/>
              <a:t>8/25/2015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7D9E2A62-1983-43A1-A163-D8AA46534C80}" type="datetimeFigureOut">
              <a:rPr lang="en-US" dirty="0"/>
              <a:t>8/25/2015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98F3E3B-34E3-4345-B2A1-994B83598A9C}" type="datetimeFigureOut">
              <a:rPr lang="en-US" dirty="0"/>
              <a:t>8/25/2015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D816C96-82A1-4D77-8ADA-627AC6FE3D65}" type="datetimeFigureOut">
              <a:rPr lang="en-US" dirty="0"/>
              <a:t>8/25/2015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102C1E-28F2-47E9-802D-339E64E2F920}" type="datetimeFigureOut">
              <a:rPr lang="en-US" dirty="0"/>
              <a:t>8/25/2015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24271A48-F18A-45B3-BC05-1E27DA3F88AF}" type="datetimeFigureOut">
              <a:rPr lang="en-US" dirty="0"/>
              <a:t>8/25/2015</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5B747F8-9654-4282-85D2-65F41AAE7A75}" type="datetimeFigureOut">
              <a:rPr lang="en-US" dirty="0"/>
              <a:t>8/25/2015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DC5B261-8843-42D1-AAFC-05E20E2D9B97}" type="datetimeFigureOut">
              <a:rPr lang="en-US" dirty="0"/>
              <a:t>8/25/2015</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developers.google.com/cardboard/unity/download"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Unity Overview</a:t>
            </a:r>
            <a:endParaRPr lang="en-US" dirty="0"/>
          </a:p>
        </p:txBody>
      </p:sp>
      <p:sp>
        <p:nvSpPr>
          <p:cNvPr id="3" name="Subtitle 2"/>
          <p:cNvSpPr>
            <a:spLocks noGrp="1"/>
          </p:cNvSpPr>
          <p:nvPr>
            <p:ph type="subTitle" idx="1"/>
          </p:nvPr>
        </p:nvSpPr>
        <p:spPr/>
        <p:txBody>
          <a:bodyPr/>
          <a:lstStyle/>
          <a:p>
            <a:r>
              <a:rPr lang="en-US" dirty="0" smtClean="0"/>
              <a:t>26.8.2015</a:t>
            </a:r>
            <a:endParaRPr lang="en-US" dirty="0"/>
          </a:p>
        </p:txBody>
      </p:sp>
    </p:spTree>
    <p:extLst>
      <p:ext uri="{BB962C8B-B14F-4D97-AF65-F5344CB8AC3E}">
        <p14:creationId xmlns:p14="http://schemas.microsoft.com/office/powerpoint/2010/main" val="1902954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GameObjects</a:t>
            </a:r>
            <a:endParaRPr lang="en-US" dirty="0"/>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6939182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Components to a scene</a:t>
            </a:r>
            <a:endParaRPr lang="en-US" dirty="0"/>
          </a:p>
        </p:txBody>
      </p:sp>
      <p:sp>
        <p:nvSpPr>
          <p:cNvPr id="3" name="Content Placeholder 2"/>
          <p:cNvSpPr>
            <a:spLocks noGrp="1"/>
          </p:cNvSpPr>
          <p:nvPr>
            <p:ph idx="1"/>
          </p:nvPr>
        </p:nvSpPr>
        <p:spPr/>
        <p:txBody>
          <a:bodyPr/>
          <a:lstStyle/>
          <a:p>
            <a:r>
              <a:rPr lang="en-US" dirty="0" smtClean="0"/>
              <a:t>The first thing you’ll probably want to do when you start your first app is to build a scene!</a:t>
            </a:r>
          </a:p>
          <a:p>
            <a:r>
              <a:rPr lang="en-US" dirty="0" smtClean="0"/>
              <a:t>By default, a camera and simple light source will be included</a:t>
            </a:r>
          </a:p>
          <a:p>
            <a:r>
              <a:rPr lang="en-US" dirty="0" smtClean="0"/>
              <a:t>Within the Unity layout, your </a:t>
            </a:r>
            <a:r>
              <a:rPr lang="en-US" i="1" dirty="0" smtClean="0"/>
              <a:t>hierarchy</a:t>
            </a:r>
            <a:r>
              <a:rPr lang="en-US" dirty="0" smtClean="0"/>
              <a:t> will show all of the items in your scene</a:t>
            </a:r>
          </a:p>
          <a:p>
            <a:r>
              <a:rPr lang="en-US" dirty="0" smtClean="0"/>
              <a:t>The </a:t>
            </a:r>
            <a:r>
              <a:rPr lang="en-US" b="1" dirty="0" smtClean="0"/>
              <a:t>create</a:t>
            </a:r>
            <a:r>
              <a:rPr lang="en-US" dirty="0" smtClean="0"/>
              <a:t> drop down menu will let you add new things into your scene</a:t>
            </a:r>
          </a:p>
          <a:p>
            <a:endParaRPr lang="en-US" dirty="0"/>
          </a:p>
        </p:txBody>
      </p:sp>
    </p:spTree>
    <p:extLst>
      <p:ext uri="{BB962C8B-B14F-4D97-AF65-F5344CB8AC3E}">
        <p14:creationId xmlns:p14="http://schemas.microsoft.com/office/powerpoint/2010/main" val="93363905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Create a cube</a:t>
            </a:r>
            <a:endParaRPr lang="en-US" dirty="0"/>
          </a:p>
        </p:txBody>
      </p:sp>
      <p:sp>
        <p:nvSpPr>
          <p:cNvPr id="3" name="Content Placeholder 2"/>
          <p:cNvSpPr>
            <a:spLocks noGrp="1"/>
          </p:cNvSpPr>
          <p:nvPr>
            <p:ph idx="1"/>
          </p:nvPr>
        </p:nvSpPr>
        <p:spPr>
          <a:xfrm>
            <a:off x="1097280" y="1845734"/>
            <a:ext cx="4793157" cy="4023360"/>
          </a:xfrm>
        </p:spPr>
        <p:txBody>
          <a:bodyPr/>
          <a:lstStyle/>
          <a:p>
            <a:pPr marL="457200" indent="-457200">
              <a:buFont typeface="+mj-lt"/>
              <a:buAutoNum type="arabicPeriod"/>
            </a:pPr>
            <a:endParaRPr lang="en-US" dirty="0" smtClean="0"/>
          </a:p>
          <a:p>
            <a:pPr marL="457200" indent="-457200">
              <a:buFont typeface="+mj-lt"/>
              <a:buAutoNum type="arabicPeriod"/>
            </a:pPr>
            <a:endParaRPr lang="en-US" dirty="0"/>
          </a:p>
          <a:p>
            <a:pPr marL="457200" indent="-457200">
              <a:buFont typeface="+mj-lt"/>
              <a:buAutoNum type="arabicPeriod"/>
            </a:pPr>
            <a:r>
              <a:rPr lang="en-US" dirty="0" smtClean="0"/>
              <a:t>On the hierarchy tab, select </a:t>
            </a:r>
            <a:r>
              <a:rPr lang="en-US" b="1" dirty="0" smtClean="0"/>
              <a:t>Create</a:t>
            </a:r>
            <a:r>
              <a:rPr lang="en-US" dirty="0" smtClean="0"/>
              <a:t> </a:t>
            </a:r>
          </a:p>
          <a:p>
            <a:pPr marL="457200" indent="-457200">
              <a:buFont typeface="+mj-lt"/>
              <a:buAutoNum type="arabicPeriod"/>
            </a:pPr>
            <a:r>
              <a:rPr lang="en-US" dirty="0" smtClean="0"/>
              <a:t>Choose </a:t>
            </a:r>
            <a:r>
              <a:rPr lang="en-US" b="1" dirty="0" smtClean="0"/>
              <a:t>3D Object</a:t>
            </a:r>
            <a:r>
              <a:rPr lang="en-US" dirty="0" smtClean="0"/>
              <a:t> -&gt; </a:t>
            </a:r>
            <a:r>
              <a:rPr lang="en-US" b="1" dirty="0" smtClean="0"/>
              <a:t>Cube</a:t>
            </a:r>
            <a:endParaRPr lang="en-US" dirty="0" smtClean="0"/>
          </a:p>
          <a:p>
            <a:pPr marL="457200" indent="-457200">
              <a:buFont typeface="+mj-lt"/>
              <a:buAutoNum type="arabicPeriod"/>
            </a:pPr>
            <a:r>
              <a:rPr lang="en-US" dirty="0" smtClean="0"/>
              <a:t>Click on the Main Camera object to get a small preview of the scene in the lower corner of the game view window. You should see your cube in the distance!</a:t>
            </a:r>
            <a:endParaRPr lang="en-US" dirty="0"/>
          </a:p>
        </p:txBody>
      </p:sp>
      <p:pic>
        <p:nvPicPr>
          <p:cNvPr id="4" name="Picture 3"/>
          <p:cNvPicPr>
            <a:picLocks noChangeAspect="1"/>
          </p:cNvPicPr>
          <p:nvPr/>
        </p:nvPicPr>
        <p:blipFill>
          <a:blip r:embed="rId2"/>
          <a:stretch>
            <a:fillRect/>
          </a:stretch>
        </p:blipFill>
        <p:spPr>
          <a:xfrm>
            <a:off x="5890438" y="2305862"/>
            <a:ext cx="5208602" cy="2840296"/>
          </a:xfrm>
          <a:prstGeom prst="rect">
            <a:avLst/>
          </a:prstGeom>
        </p:spPr>
      </p:pic>
    </p:spTree>
    <p:extLst>
      <p:ext uri="{BB962C8B-B14F-4D97-AF65-F5344CB8AC3E}">
        <p14:creationId xmlns:p14="http://schemas.microsoft.com/office/powerpoint/2010/main" val="41046738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Changing an Object’s Appearance</a:t>
            </a:r>
            <a:endParaRPr lang="en-US" dirty="0"/>
          </a:p>
        </p:txBody>
      </p:sp>
      <p:sp>
        <p:nvSpPr>
          <p:cNvPr id="3" name="Content Placeholder 2"/>
          <p:cNvSpPr>
            <a:spLocks noGrp="1"/>
          </p:cNvSpPr>
          <p:nvPr>
            <p:ph idx="1"/>
          </p:nvPr>
        </p:nvSpPr>
        <p:spPr/>
        <p:txBody>
          <a:bodyPr/>
          <a:lstStyle/>
          <a:p>
            <a:r>
              <a:rPr lang="en-US" dirty="0" smtClean="0"/>
              <a:t>When we have a </a:t>
            </a:r>
            <a:r>
              <a:rPr lang="en-US" i="1" dirty="0" smtClean="0"/>
              <a:t>mesh</a:t>
            </a:r>
            <a:r>
              <a:rPr lang="en-US" dirty="0" smtClean="0"/>
              <a:t> item, such as our cube, we will want to change the way it looks. As an example, we might want our cube to be a wooden box, or a brick wall.</a:t>
            </a:r>
          </a:p>
          <a:p>
            <a:endParaRPr lang="en-US" dirty="0"/>
          </a:p>
          <a:p>
            <a:r>
              <a:rPr lang="en-US" i="1" dirty="0" smtClean="0"/>
              <a:t>Textures</a:t>
            </a:r>
            <a:r>
              <a:rPr lang="en-US" dirty="0" smtClean="0"/>
              <a:t> and </a:t>
            </a:r>
            <a:r>
              <a:rPr lang="en-US" i="1" dirty="0" smtClean="0"/>
              <a:t>materials </a:t>
            </a:r>
            <a:r>
              <a:rPr lang="en-US" dirty="0" smtClean="0"/>
              <a:t>are two components that we can apply to an object to change the way they look in our game</a:t>
            </a:r>
          </a:p>
          <a:p>
            <a:endParaRPr lang="en-US" i="1" dirty="0"/>
          </a:p>
          <a:p>
            <a:r>
              <a:rPr lang="en-US" i="1" dirty="0" smtClean="0"/>
              <a:t>Materials</a:t>
            </a:r>
            <a:r>
              <a:rPr lang="en-US" dirty="0" smtClean="0"/>
              <a:t> define the properties of an object with how light is reflected off of them</a:t>
            </a:r>
          </a:p>
          <a:p>
            <a:r>
              <a:rPr lang="en-US" i="1" dirty="0" smtClean="0"/>
              <a:t>Textures</a:t>
            </a:r>
            <a:r>
              <a:rPr lang="en-US" dirty="0" smtClean="0"/>
              <a:t> are usually image files that create different patterns to make meshes look more complex without adding in new physical elements</a:t>
            </a:r>
            <a:endParaRPr lang="en-US" i="1" dirty="0"/>
          </a:p>
        </p:txBody>
      </p:sp>
    </p:spTree>
    <p:extLst>
      <p:ext uri="{BB962C8B-B14F-4D97-AF65-F5344CB8AC3E}">
        <p14:creationId xmlns:p14="http://schemas.microsoft.com/office/powerpoint/2010/main" val="6146483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Texture &amp; Material</a:t>
            </a:r>
            <a:endParaRPr lang="en-US" dirty="0"/>
          </a:p>
        </p:txBody>
      </p:sp>
      <p:sp>
        <p:nvSpPr>
          <p:cNvPr id="3" name="Content Placeholder 2"/>
          <p:cNvSpPr>
            <a:spLocks noGrp="1"/>
          </p:cNvSpPr>
          <p:nvPr>
            <p:ph idx="1"/>
          </p:nvPr>
        </p:nvSpPr>
        <p:spPr/>
        <p:txBody>
          <a:bodyPr/>
          <a:lstStyle/>
          <a:p>
            <a:r>
              <a:rPr lang="en-US" dirty="0" smtClean="0"/>
              <a:t>We’re going to make our box more interesting by making a new material and texture</a:t>
            </a:r>
          </a:p>
          <a:p>
            <a:pPr marL="457200" indent="-457200">
              <a:buFont typeface="+mj-lt"/>
              <a:buAutoNum type="arabicPeriod"/>
            </a:pPr>
            <a:r>
              <a:rPr lang="en-US" dirty="0" smtClean="0"/>
              <a:t>We’ve added an image file for our cube in the sample project</a:t>
            </a:r>
          </a:p>
          <a:p>
            <a:pPr marL="457200" indent="-457200">
              <a:buFont typeface="+mj-lt"/>
              <a:buAutoNum type="arabicPeriod"/>
            </a:pPr>
            <a:r>
              <a:rPr lang="en-US" dirty="0" smtClean="0"/>
              <a:t>In the Assets folder, create a new material for your box</a:t>
            </a:r>
          </a:p>
          <a:p>
            <a:pPr marL="457200" indent="-457200">
              <a:buFont typeface="+mj-lt"/>
              <a:buAutoNum type="arabicPeriod"/>
            </a:pPr>
            <a:r>
              <a:rPr lang="en-US" dirty="0" smtClean="0"/>
              <a:t>Drag the new material onto the cube</a:t>
            </a:r>
          </a:p>
          <a:p>
            <a:pPr marL="457200" indent="-457200">
              <a:buFont typeface="+mj-lt"/>
              <a:buAutoNum type="arabicPeriod"/>
            </a:pPr>
            <a:r>
              <a:rPr lang="en-US" dirty="0" smtClean="0"/>
              <a:t>Drag the image file onto the cube</a:t>
            </a:r>
          </a:p>
          <a:p>
            <a:pPr marL="457200" indent="-457200">
              <a:buFont typeface="+mj-lt"/>
              <a:buAutoNum type="arabicPeriod"/>
            </a:pPr>
            <a:endParaRPr lang="en-US" dirty="0"/>
          </a:p>
        </p:txBody>
      </p:sp>
      <p:pic>
        <p:nvPicPr>
          <p:cNvPr id="4" name="Picture 3"/>
          <p:cNvPicPr>
            <a:picLocks noChangeAspect="1"/>
          </p:cNvPicPr>
          <p:nvPr/>
        </p:nvPicPr>
        <p:blipFill>
          <a:blip r:embed="rId2"/>
          <a:stretch>
            <a:fillRect/>
          </a:stretch>
        </p:blipFill>
        <p:spPr>
          <a:xfrm>
            <a:off x="6181712" y="3664689"/>
            <a:ext cx="5472900" cy="2950645"/>
          </a:xfrm>
          <a:prstGeom prst="rect">
            <a:avLst/>
          </a:prstGeom>
        </p:spPr>
      </p:pic>
    </p:spTree>
    <p:extLst>
      <p:ext uri="{BB962C8B-B14F-4D97-AF65-F5344CB8AC3E}">
        <p14:creationId xmlns:p14="http://schemas.microsoft.com/office/powerpoint/2010/main" val="3773576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Give it some depth! Normal Maps</a:t>
            </a:r>
            <a:endParaRPr lang="en-US" dirty="0"/>
          </a:p>
        </p:txBody>
      </p:sp>
      <p:sp>
        <p:nvSpPr>
          <p:cNvPr id="4" name="Content Placeholder 3"/>
          <p:cNvSpPr>
            <a:spLocks noGrp="1"/>
          </p:cNvSpPr>
          <p:nvPr>
            <p:ph sz="half" idx="1"/>
          </p:nvPr>
        </p:nvSpPr>
        <p:spPr/>
        <p:txBody>
          <a:bodyPr/>
          <a:lstStyle/>
          <a:p>
            <a:r>
              <a:rPr lang="en-US" dirty="0" smtClean="0"/>
              <a:t>A </a:t>
            </a:r>
            <a:r>
              <a:rPr lang="en-US" i="1" dirty="0" smtClean="0"/>
              <a:t>normal map</a:t>
            </a:r>
            <a:r>
              <a:rPr lang="en-US" dirty="0" smtClean="0"/>
              <a:t> is a special type of image file that tells our program how our cube should appear if it were in 3D</a:t>
            </a:r>
          </a:p>
          <a:p>
            <a:r>
              <a:rPr lang="en-US" dirty="0" smtClean="0"/>
              <a:t>Applying a normal map that matches the texture will give it a detailed appearance to seem more realistic</a:t>
            </a:r>
          </a:p>
          <a:p>
            <a:endParaRPr lang="en-US" dirty="0"/>
          </a:p>
          <a:p>
            <a:r>
              <a:rPr lang="en-US" dirty="0" smtClean="0"/>
              <a:t>Assets that are downloaded from the asset store and come with a texture may include normal maps</a:t>
            </a:r>
            <a:endParaRPr lang="en-US" dirty="0"/>
          </a:p>
        </p:txBody>
      </p:sp>
      <p:pic>
        <p:nvPicPr>
          <p:cNvPr id="1026" name="Picture 2" descr="http://jcequiperso.googlecode.com/svn/trunk/jMonkey3/BasicGame/assets/Textures/box/box-wood-normal.jpg"/>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6675438" y="1846263"/>
            <a:ext cx="4022725"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802739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Adding a normal map to our box</a:t>
            </a:r>
            <a:endParaRPr lang="en-US" dirty="0"/>
          </a:p>
        </p:txBody>
      </p:sp>
      <p:sp>
        <p:nvSpPr>
          <p:cNvPr id="6" name="Content Placeholder 5"/>
          <p:cNvSpPr>
            <a:spLocks noGrp="1"/>
          </p:cNvSpPr>
          <p:nvPr>
            <p:ph idx="1"/>
          </p:nvPr>
        </p:nvSpPr>
        <p:spPr/>
        <p:txBody>
          <a:bodyPr/>
          <a:lstStyle/>
          <a:p>
            <a:pPr marL="457200" indent="-457200">
              <a:buFont typeface="+mj-lt"/>
              <a:buAutoNum type="arabicPeriod"/>
            </a:pPr>
            <a:r>
              <a:rPr lang="en-US" dirty="0" smtClean="0"/>
              <a:t>Select the box and expand the material properties on the inspector</a:t>
            </a:r>
          </a:p>
          <a:p>
            <a:pPr marL="457200" indent="-457200">
              <a:buFont typeface="+mj-lt"/>
              <a:buAutoNum type="arabicPeriod"/>
            </a:pPr>
            <a:r>
              <a:rPr lang="en-US" dirty="0" smtClean="0"/>
              <a:t>Under the material header, find the ‘Normal Map’ option</a:t>
            </a:r>
          </a:p>
          <a:p>
            <a:pPr marL="457200" indent="-457200">
              <a:buFont typeface="+mj-lt"/>
              <a:buAutoNum type="arabicPeriod"/>
            </a:pPr>
            <a:r>
              <a:rPr lang="en-US" dirty="0" smtClean="0"/>
              <a:t>Drag the desired normal map from the asset folder into the empty spot for the normal map</a:t>
            </a:r>
            <a:endParaRPr lang="en-US" dirty="0"/>
          </a:p>
        </p:txBody>
      </p:sp>
    </p:spTree>
    <p:extLst>
      <p:ext uri="{BB962C8B-B14F-4D97-AF65-F5344CB8AC3E}">
        <p14:creationId xmlns:p14="http://schemas.microsoft.com/office/powerpoint/2010/main" val="42417918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Crate Normal Map</a:t>
            </a:r>
            <a:endParaRPr lang="en-US" dirty="0"/>
          </a:p>
        </p:txBody>
      </p:sp>
      <p:sp>
        <p:nvSpPr>
          <p:cNvPr id="5" name="Text Placeholder 4"/>
          <p:cNvSpPr>
            <a:spLocks noGrp="1"/>
          </p:cNvSpPr>
          <p:nvPr>
            <p:ph type="body" idx="1"/>
          </p:nvPr>
        </p:nvSpPr>
        <p:spPr/>
        <p:txBody>
          <a:bodyPr/>
          <a:lstStyle/>
          <a:p>
            <a:r>
              <a:rPr lang="en-US" dirty="0" smtClean="0"/>
              <a:t>Without Normal Mapping</a:t>
            </a:r>
            <a:endParaRPr lang="en-US" dirty="0"/>
          </a:p>
        </p:txBody>
      </p:sp>
      <p:pic>
        <p:nvPicPr>
          <p:cNvPr id="10" name="Content Placeholder 9"/>
          <p:cNvPicPr>
            <a:picLocks noGrp="1" noChangeAspect="1"/>
          </p:cNvPicPr>
          <p:nvPr>
            <p:ph sz="half" idx="2"/>
          </p:nvPr>
        </p:nvPicPr>
        <p:blipFill>
          <a:blip r:embed="rId2"/>
          <a:stretch>
            <a:fillRect/>
          </a:stretch>
        </p:blipFill>
        <p:spPr>
          <a:xfrm>
            <a:off x="1473858" y="2582334"/>
            <a:ext cx="3335165" cy="3378200"/>
          </a:xfrm>
          <a:prstGeom prst="rect">
            <a:avLst/>
          </a:prstGeom>
        </p:spPr>
      </p:pic>
      <p:sp>
        <p:nvSpPr>
          <p:cNvPr id="7" name="Text Placeholder 6"/>
          <p:cNvSpPr>
            <a:spLocks noGrp="1"/>
          </p:cNvSpPr>
          <p:nvPr>
            <p:ph type="body" sz="quarter" idx="3"/>
          </p:nvPr>
        </p:nvSpPr>
        <p:spPr/>
        <p:txBody>
          <a:bodyPr/>
          <a:lstStyle/>
          <a:p>
            <a:r>
              <a:rPr lang="en-US" dirty="0" smtClean="0"/>
              <a:t>With Normal Mapping	</a:t>
            </a:r>
            <a:endParaRPr lang="en-US" dirty="0"/>
          </a:p>
        </p:txBody>
      </p:sp>
      <p:pic>
        <p:nvPicPr>
          <p:cNvPr id="9" name="Content Placeholder 8"/>
          <p:cNvPicPr>
            <a:picLocks noGrp="1" noChangeAspect="1"/>
          </p:cNvPicPr>
          <p:nvPr>
            <p:ph sz="quarter" idx="4"/>
          </p:nvPr>
        </p:nvPicPr>
        <p:blipFill>
          <a:blip r:embed="rId3"/>
          <a:stretch>
            <a:fillRect/>
          </a:stretch>
        </p:blipFill>
        <p:spPr>
          <a:xfrm>
            <a:off x="6735291" y="2582863"/>
            <a:ext cx="3903018" cy="3378200"/>
          </a:xfrm>
          <a:prstGeom prst="rect">
            <a:avLst/>
          </a:prstGeom>
        </p:spPr>
      </p:pic>
    </p:spTree>
    <p:extLst>
      <p:ext uri="{BB962C8B-B14F-4D97-AF65-F5344CB8AC3E}">
        <p14:creationId xmlns:p14="http://schemas.microsoft.com/office/powerpoint/2010/main" val="14340617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Game Environments</a:t>
            </a:r>
            <a:endParaRPr lang="en-US" dirty="0"/>
          </a:p>
        </p:txBody>
      </p:sp>
      <p:sp>
        <p:nvSpPr>
          <p:cNvPr id="8" name="Text Placeholder 7"/>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01069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an Environment</a:t>
            </a:r>
            <a:endParaRPr lang="en-US" dirty="0"/>
          </a:p>
        </p:txBody>
      </p:sp>
      <p:sp>
        <p:nvSpPr>
          <p:cNvPr id="7" name="Content Placeholder 6"/>
          <p:cNvSpPr>
            <a:spLocks noGrp="1"/>
          </p:cNvSpPr>
          <p:nvPr>
            <p:ph idx="1"/>
          </p:nvPr>
        </p:nvSpPr>
        <p:spPr/>
        <p:txBody>
          <a:bodyPr/>
          <a:lstStyle/>
          <a:p>
            <a:r>
              <a:rPr lang="en-US" dirty="0" smtClean="0"/>
              <a:t>A large part of immersive worlds is the environment that surrounds us when we are playing. There are several approaches for environments in Unity:</a:t>
            </a:r>
          </a:p>
          <a:p>
            <a:endParaRPr lang="en-US" dirty="0"/>
          </a:p>
          <a:p>
            <a:pPr marL="457200" indent="-457200">
              <a:buFont typeface="+mj-lt"/>
              <a:buAutoNum type="arabicPeriod"/>
            </a:pPr>
            <a:r>
              <a:rPr lang="en-US" dirty="0" smtClean="0"/>
              <a:t>Open world terrain using the Terrain Editor</a:t>
            </a:r>
          </a:p>
          <a:p>
            <a:pPr marL="457200" indent="-457200">
              <a:buFont typeface="+mj-lt"/>
              <a:buAutoNum type="arabicPeriod"/>
            </a:pPr>
            <a:r>
              <a:rPr lang="en-US" dirty="0" smtClean="0"/>
              <a:t>Small world environments built from simple game objects</a:t>
            </a:r>
          </a:p>
          <a:p>
            <a:pPr marL="457200" indent="-457200">
              <a:buFont typeface="+mj-lt"/>
              <a:buAutoNum type="arabicPeriod"/>
            </a:pPr>
            <a:r>
              <a:rPr lang="en-US" dirty="0" smtClean="0"/>
              <a:t>Enclosed room environments built from simple game objects</a:t>
            </a:r>
          </a:p>
          <a:p>
            <a:pPr marL="457200" indent="-457200">
              <a:buFont typeface="+mj-lt"/>
              <a:buAutoNum type="arabicPeriod"/>
            </a:pPr>
            <a:endParaRPr lang="en-US" dirty="0"/>
          </a:p>
          <a:p>
            <a:r>
              <a:rPr lang="en-US" dirty="0" smtClean="0"/>
              <a:t>You may also find complete scene environments on the Asset store</a:t>
            </a:r>
          </a:p>
        </p:txBody>
      </p:sp>
    </p:spTree>
    <p:extLst>
      <p:ext uri="{BB962C8B-B14F-4D97-AF65-F5344CB8AC3E}">
        <p14:creationId xmlns:p14="http://schemas.microsoft.com/office/powerpoint/2010/main" val="295167218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Schedule</a:t>
            </a:r>
            <a:endParaRPr lang="en-US" dirty="0"/>
          </a:p>
        </p:txBody>
      </p:sp>
      <p:sp>
        <p:nvSpPr>
          <p:cNvPr id="3" name="Content Placeholder 2"/>
          <p:cNvSpPr>
            <a:spLocks noGrp="1"/>
          </p:cNvSpPr>
          <p:nvPr>
            <p:ph idx="1"/>
          </p:nvPr>
        </p:nvSpPr>
        <p:spPr/>
        <p:txBody>
          <a:bodyPr/>
          <a:lstStyle/>
          <a:p>
            <a:r>
              <a:rPr lang="en-US" dirty="0" smtClean="0"/>
              <a:t>9:00 – </a:t>
            </a:r>
            <a:r>
              <a:rPr lang="en-US" dirty="0" smtClean="0"/>
              <a:t>10:15: </a:t>
            </a:r>
            <a:r>
              <a:rPr lang="en-US" dirty="0" smtClean="0"/>
              <a:t>Overview of Unity’s features</a:t>
            </a:r>
          </a:p>
          <a:p>
            <a:r>
              <a:rPr lang="en-US" dirty="0" smtClean="0"/>
              <a:t>10:15 </a:t>
            </a:r>
            <a:r>
              <a:rPr lang="en-US" dirty="0" smtClean="0"/>
              <a:t>– </a:t>
            </a:r>
            <a:r>
              <a:rPr lang="en-US" dirty="0" smtClean="0"/>
              <a:t>10:45: </a:t>
            </a:r>
            <a:r>
              <a:rPr lang="en-US" dirty="0" smtClean="0"/>
              <a:t>Break</a:t>
            </a:r>
          </a:p>
          <a:p>
            <a:r>
              <a:rPr lang="en-US" smtClean="0"/>
              <a:t>10:45 </a:t>
            </a:r>
            <a:r>
              <a:rPr lang="en-US" smtClean="0"/>
              <a:t>– </a:t>
            </a:r>
            <a:r>
              <a:rPr lang="en-US" smtClean="0"/>
              <a:t>12:30: </a:t>
            </a:r>
            <a:r>
              <a:rPr lang="en-US" dirty="0" smtClean="0"/>
              <a:t>Hands-on with Unity and a simple VR project!</a:t>
            </a:r>
            <a:endParaRPr lang="en-US" dirty="0"/>
          </a:p>
        </p:txBody>
      </p:sp>
    </p:spTree>
    <p:extLst>
      <p:ext uri="{BB962C8B-B14F-4D97-AF65-F5344CB8AC3E}">
        <p14:creationId xmlns:p14="http://schemas.microsoft.com/office/powerpoint/2010/main" val="9898152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Terrains</a:t>
            </a:r>
            <a:endParaRPr lang="en-US" dirty="0"/>
          </a:p>
        </p:txBody>
      </p:sp>
      <p:pic>
        <p:nvPicPr>
          <p:cNvPr id="2050" name="Picture 2" descr="http://i44.tinypic.com/t678eg.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44762" y="2002208"/>
            <a:ext cx="7363436" cy="4022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198028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Terrain Editor</a:t>
            </a:r>
            <a:endParaRPr lang="en-US" dirty="0"/>
          </a:p>
        </p:txBody>
      </p:sp>
      <p:sp>
        <p:nvSpPr>
          <p:cNvPr id="3" name="Content Placeholder 2"/>
          <p:cNvSpPr>
            <a:spLocks noGrp="1"/>
          </p:cNvSpPr>
          <p:nvPr>
            <p:ph idx="1"/>
          </p:nvPr>
        </p:nvSpPr>
        <p:spPr/>
        <p:txBody>
          <a:bodyPr/>
          <a:lstStyle/>
          <a:p>
            <a:r>
              <a:rPr lang="en-US" dirty="0" smtClean="0"/>
              <a:t>Very large worlds that can be modified by painting different textures onto the materials</a:t>
            </a:r>
          </a:p>
          <a:p>
            <a:r>
              <a:rPr lang="en-US" dirty="0" smtClean="0"/>
              <a:t>Manipulate the heights of various areas with paint brush</a:t>
            </a:r>
          </a:p>
          <a:p>
            <a:r>
              <a:rPr lang="en-US" dirty="0" smtClean="0"/>
              <a:t>Add trees and other graphics to the terrain via brush strokes</a:t>
            </a:r>
          </a:p>
          <a:p>
            <a:r>
              <a:rPr lang="en-US" dirty="0" smtClean="0"/>
              <a:t>Directly paint texture onto the mesh to create varying looks over the terrain</a:t>
            </a:r>
            <a:endParaRPr lang="en-US" dirty="0"/>
          </a:p>
        </p:txBody>
      </p:sp>
    </p:spTree>
    <p:extLst>
      <p:ext uri="{BB962C8B-B14F-4D97-AF65-F5344CB8AC3E}">
        <p14:creationId xmlns:p14="http://schemas.microsoft.com/office/powerpoint/2010/main" val="85994945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Terrain</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Under </a:t>
            </a:r>
            <a:r>
              <a:rPr lang="en-US" b="1" dirty="0" smtClean="0"/>
              <a:t>Create</a:t>
            </a:r>
            <a:r>
              <a:rPr lang="en-US" dirty="0" smtClean="0"/>
              <a:t>, choose </a:t>
            </a:r>
            <a:r>
              <a:rPr lang="en-US" b="1" dirty="0" smtClean="0"/>
              <a:t>3D Object</a:t>
            </a:r>
            <a:r>
              <a:rPr lang="en-US" dirty="0" smtClean="0"/>
              <a:t> and pick Terrain</a:t>
            </a:r>
          </a:p>
          <a:p>
            <a:pPr marL="457200" indent="-457200">
              <a:buFont typeface="+mj-lt"/>
              <a:buAutoNum type="arabicPeriod"/>
            </a:pPr>
            <a:r>
              <a:rPr lang="en-US" dirty="0" smtClean="0"/>
              <a:t>Paint height by selecting a brush in the Inspector and clicking + dragging over the terrain mesh in the editor</a:t>
            </a:r>
          </a:p>
          <a:p>
            <a:pPr marL="457200" indent="-457200">
              <a:buFont typeface="+mj-lt"/>
              <a:buAutoNum type="arabicPeriod"/>
            </a:pPr>
            <a:r>
              <a:rPr lang="en-US" dirty="0" smtClean="0"/>
              <a:t>Different brushes = different look!</a:t>
            </a:r>
          </a:p>
          <a:p>
            <a:pPr marL="0" indent="0">
              <a:buNone/>
            </a:pPr>
            <a:endParaRPr lang="en-US" dirty="0" smtClean="0"/>
          </a:p>
          <a:p>
            <a:pPr marL="0" indent="0">
              <a:buNone/>
            </a:pPr>
            <a:endParaRPr lang="en-US" dirty="0"/>
          </a:p>
        </p:txBody>
      </p:sp>
      <p:pic>
        <p:nvPicPr>
          <p:cNvPr id="4" name="Picture 3"/>
          <p:cNvPicPr>
            <a:picLocks noChangeAspect="1"/>
          </p:cNvPicPr>
          <p:nvPr/>
        </p:nvPicPr>
        <p:blipFill>
          <a:blip r:embed="rId2"/>
          <a:stretch>
            <a:fillRect/>
          </a:stretch>
        </p:blipFill>
        <p:spPr>
          <a:xfrm>
            <a:off x="5297228" y="2771553"/>
            <a:ext cx="6077968" cy="3883540"/>
          </a:xfrm>
          <a:prstGeom prst="rect">
            <a:avLst/>
          </a:prstGeom>
        </p:spPr>
      </p:pic>
    </p:spTree>
    <p:extLst>
      <p:ext uri="{BB962C8B-B14F-4D97-AF65-F5344CB8AC3E}">
        <p14:creationId xmlns:p14="http://schemas.microsoft.com/office/powerpoint/2010/main" val="257218423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Terrain Texture</a:t>
            </a:r>
            <a:endParaRPr lang="en-US" dirty="0"/>
          </a:p>
        </p:txBody>
      </p:sp>
      <p:sp>
        <p:nvSpPr>
          <p:cNvPr id="3" name="Content Placeholder 2"/>
          <p:cNvSpPr>
            <a:spLocks noGrp="1"/>
          </p:cNvSpPr>
          <p:nvPr>
            <p:ph idx="1"/>
          </p:nvPr>
        </p:nvSpPr>
        <p:spPr/>
        <p:txBody>
          <a:bodyPr>
            <a:normAutofit lnSpcReduction="10000"/>
          </a:bodyPr>
          <a:lstStyle/>
          <a:p>
            <a:r>
              <a:rPr lang="en-US" dirty="0" smtClean="0"/>
              <a:t>The Unity Standard Asset package includes some textures to use on terrains. You can also find additional textures in the Asset store.</a:t>
            </a:r>
          </a:p>
          <a:p>
            <a:pPr marL="457200" indent="-457200">
              <a:buFont typeface="+mj-lt"/>
              <a:buAutoNum type="arabicPeriod"/>
            </a:pPr>
            <a:r>
              <a:rPr lang="en-US" dirty="0" smtClean="0"/>
              <a:t>Select the terrain in the editor window</a:t>
            </a:r>
          </a:p>
          <a:p>
            <a:pPr marL="457200" indent="-457200">
              <a:buFont typeface="+mj-lt"/>
              <a:buAutoNum type="arabicPeriod"/>
            </a:pPr>
            <a:r>
              <a:rPr lang="en-US" dirty="0" smtClean="0"/>
              <a:t>Click the small paint brush in the Inspector window</a:t>
            </a:r>
          </a:p>
          <a:p>
            <a:pPr marL="457200" indent="-457200">
              <a:buFont typeface="+mj-lt"/>
              <a:buAutoNum type="arabicPeriod"/>
            </a:pPr>
            <a:r>
              <a:rPr lang="en-US" dirty="0" smtClean="0"/>
              <a:t>Select ‘Edit Textures’ and pick ‘Add Texture’</a:t>
            </a:r>
          </a:p>
          <a:p>
            <a:pPr marL="457200" indent="-457200">
              <a:buFont typeface="+mj-lt"/>
              <a:buAutoNum type="arabicPeriod"/>
            </a:pPr>
            <a:r>
              <a:rPr lang="en-US" dirty="0" smtClean="0"/>
              <a:t>Choose a texture and it’s normal map </a:t>
            </a:r>
          </a:p>
          <a:p>
            <a:pPr marL="457200" indent="-457200">
              <a:buFont typeface="+mj-lt"/>
              <a:buAutoNum type="arabicPeriod"/>
            </a:pPr>
            <a:r>
              <a:rPr lang="en-US" dirty="0" smtClean="0"/>
              <a:t>Click “Add” when done</a:t>
            </a:r>
          </a:p>
          <a:p>
            <a:pPr marL="457200" indent="-457200">
              <a:buFont typeface="+mj-lt"/>
              <a:buAutoNum type="arabicPeriod"/>
            </a:pPr>
            <a:endParaRPr lang="en-US" dirty="0"/>
          </a:p>
          <a:p>
            <a:r>
              <a:rPr lang="en-US" dirty="0" smtClean="0"/>
              <a:t>The first texture you choose will apply to the entire map. You can then add additional textures and paint specific locations where you want them to be different using the same technique above.</a:t>
            </a:r>
            <a:endParaRPr lang="en-US" dirty="0"/>
          </a:p>
        </p:txBody>
      </p:sp>
    </p:spTree>
    <p:extLst>
      <p:ext uri="{BB962C8B-B14F-4D97-AF65-F5344CB8AC3E}">
        <p14:creationId xmlns:p14="http://schemas.microsoft.com/office/powerpoint/2010/main" val="3117137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06714" y="85061"/>
            <a:ext cx="10342532" cy="6617672"/>
          </a:xfrm>
          <a:prstGeom prst="rect">
            <a:avLst/>
          </a:prstGeom>
        </p:spPr>
      </p:pic>
    </p:spTree>
    <p:extLst>
      <p:ext uri="{BB962C8B-B14F-4D97-AF65-F5344CB8AC3E}">
        <p14:creationId xmlns:p14="http://schemas.microsoft.com/office/powerpoint/2010/main" val="288516550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928575" y="132669"/>
            <a:ext cx="10228521" cy="6544723"/>
          </a:xfrm>
          <a:prstGeom prst="rect">
            <a:avLst/>
          </a:prstGeom>
        </p:spPr>
      </p:pic>
    </p:spTree>
    <p:extLst>
      <p:ext uri="{BB962C8B-B14F-4D97-AF65-F5344CB8AC3E}">
        <p14:creationId xmlns:p14="http://schemas.microsoft.com/office/powerpoint/2010/main" val="131194339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Trees</a:t>
            </a:r>
            <a:endParaRPr lang="en-US" dirty="0"/>
          </a:p>
        </p:txBody>
      </p:sp>
      <p:sp>
        <p:nvSpPr>
          <p:cNvPr id="3" name="Content Placeholder 2"/>
          <p:cNvSpPr>
            <a:spLocks noGrp="1"/>
          </p:cNvSpPr>
          <p:nvPr>
            <p:ph idx="1"/>
          </p:nvPr>
        </p:nvSpPr>
        <p:spPr/>
        <p:txBody>
          <a:bodyPr/>
          <a:lstStyle/>
          <a:p>
            <a:r>
              <a:rPr lang="en-US" dirty="0" smtClean="0"/>
              <a:t>Trees can be actual trees or other objects that you wish to add in large quantities to your terrain. </a:t>
            </a:r>
          </a:p>
          <a:p>
            <a:pPr marL="457200" indent="-457200">
              <a:buFont typeface="+mj-lt"/>
              <a:buAutoNum type="arabicPeriod"/>
            </a:pPr>
            <a:r>
              <a:rPr lang="en-US" dirty="0" smtClean="0"/>
              <a:t>Select the button shaped like trees on the Inspector window</a:t>
            </a:r>
          </a:p>
          <a:p>
            <a:pPr marL="457200" indent="-457200">
              <a:buFont typeface="+mj-lt"/>
              <a:buAutoNum type="arabicPeriod"/>
            </a:pPr>
            <a:r>
              <a:rPr lang="en-US" dirty="0" smtClean="0"/>
              <a:t>Choose ‘Edit Trees’ then ‘Add Tree’</a:t>
            </a:r>
          </a:p>
          <a:p>
            <a:pPr marL="457200" indent="-457200">
              <a:buFont typeface="+mj-lt"/>
              <a:buAutoNum type="arabicPeriod"/>
            </a:pPr>
            <a:r>
              <a:rPr lang="en-US" dirty="0" smtClean="0"/>
              <a:t>Click the small circle by the empty box and choose your desired tree</a:t>
            </a:r>
          </a:p>
          <a:p>
            <a:pPr marL="457200" indent="-457200">
              <a:buFont typeface="+mj-lt"/>
              <a:buAutoNum type="arabicPeriod"/>
            </a:pPr>
            <a:r>
              <a:rPr lang="en-US" dirty="0" smtClean="0"/>
              <a:t>Click ‘Add’ to save them </a:t>
            </a:r>
          </a:p>
          <a:p>
            <a:pPr marL="457200" indent="-457200">
              <a:buFont typeface="+mj-lt"/>
              <a:buAutoNum type="arabicPeriod"/>
            </a:pPr>
            <a:r>
              <a:rPr lang="en-US" dirty="0" smtClean="0"/>
              <a:t>Paint the trees onto your terrain by dragging the brush, or choose “Mass Place Trees” to fill up trees over your terrain</a:t>
            </a:r>
          </a:p>
          <a:p>
            <a:pPr marL="457200" indent="-457200">
              <a:buFont typeface="+mj-lt"/>
              <a:buAutoNum type="arabicPeriod"/>
            </a:pPr>
            <a:endParaRPr lang="en-US" dirty="0"/>
          </a:p>
          <a:p>
            <a:pPr marL="0" indent="0">
              <a:buNone/>
            </a:pPr>
            <a:endParaRPr lang="en-US" dirty="0" smtClean="0"/>
          </a:p>
        </p:txBody>
      </p:sp>
    </p:spTree>
    <p:extLst>
      <p:ext uri="{BB962C8B-B14F-4D97-AF65-F5344CB8AC3E}">
        <p14:creationId xmlns:p14="http://schemas.microsoft.com/office/powerpoint/2010/main" val="405208683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800905" y="70883"/>
            <a:ext cx="10448342" cy="6685375"/>
          </a:xfrm>
          <a:prstGeom prst="rect">
            <a:avLst/>
          </a:prstGeom>
        </p:spPr>
      </p:pic>
    </p:spTree>
    <p:extLst>
      <p:ext uri="{BB962C8B-B14F-4D97-AF65-F5344CB8AC3E}">
        <p14:creationId xmlns:p14="http://schemas.microsoft.com/office/powerpoint/2010/main" val="412045023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Grass &amp; Plants</a:t>
            </a:r>
            <a:endParaRPr lang="en-US" dirty="0"/>
          </a:p>
        </p:txBody>
      </p:sp>
      <p:sp>
        <p:nvSpPr>
          <p:cNvPr id="3" name="Content Placeholder 2"/>
          <p:cNvSpPr>
            <a:spLocks noGrp="1"/>
          </p:cNvSpPr>
          <p:nvPr>
            <p:ph idx="1"/>
          </p:nvPr>
        </p:nvSpPr>
        <p:spPr/>
        <p:txBody>
          <a:bodyPr/>
          <a:lstStyle/>
          <a:p>
            <a:r>
              <a:rPr lang="en-US" dirty="0" smtClean="0"/>
              <a:t>Grass objects can be painted onto the terrain similar to how trees are placed, but with some different properties</a:t>
            </a:r>
          </a:p>
          <a:p>
            <a:pPr marL="457200" indent="-457200">
              <a:buFont typeface="+mj-lt"/>
              <a:buAutoNum type="arabicPeriod"/>
            </a:pPr>
            <a:r>
              <a:rPr lang="en-US" dirty="0" smtClean="0"/>
              <a:t>Select the button in the terrain Inspector panel with flowers on it</a:t>
            </a:r>
          </a:p>
          <a:p>
            <a:pPr marL="457200" indent="-457200">
              <a:buFont typeface="+mj-lt"/>
              <a:buAutoNum type="arabicPeriod"/>
            </a:pPr>
            <a:r>
              <a:rPr lang="en-US" dirty="0" smtClean="0"/>
              <a:t>Click ‘Add Detail’</a:t>
            </a:r>
          </a:p>
          <a:p>
            <a:pPr marL="457200" indent="-457200">
              <a:buFont typeface="+mj-lt"/>
              <a:buAutoNum type="arabicPeriod"/>
            </a:pPr>
            <a:r>
              <a:rPr lang="en-US" dirty="0" smtClean="0"/>
              <a:t>Create your detail and grass objects</a:t>
            </a:r>
          </a:p>
          <a:p>
            <a:pPr marL="457200" indent="-457200">
              <a:buFont typeface="+mj-lt"/>
              <a:buAutoNum type="arabicPeriod"/>
            </a:pPr>
            <a:r>
              <a:rPr lang="en-US" dirty="0" smtClean="0"/>
              <a:t>Paint them onto the terrain like the trees</a:t>
            </a:r>
          </a:p>
          <a:p>
            <a:pPr marL="457200" indent="-457200">
              <a:buFont typeface="+mj-lt"/>
              <a:buAutoNum type="arabicPeriod"/>
            </a:pPr>
            <a:endParaRPr lang="en-US" dirty="0"/>
          </a:p>
          <a:p>
            <a:r>
              <a:rPr lang="en-US" dirty="0" smtClean="0"/>
              <a:t>Use sparingly! Grass is rendered individually and takes up a lot of processing power to manipulate and show effects</a:t>
            </a:r>
            <a:endParaRPr lang="en-US" dirty="0"/>
          </a:p>
        </p:txBody>
      </p:sp>
    </p:spTree>
    <p:extLst>
      <p:ext uri="{BB962C8B-B14F-4D97-AF65-F5344CB8AC3E}">
        <p14:creationId xmlns:p14="http://schemas.microsoft.com/office/powerpoint/2010/main" val="333854318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Fern Rendering Example</a:t>
            </a:r>
            <a:endParaRPr lang="en-US" dirty="0"/>
          </a:p>
        </p:txBody>
      </p:sp>
      <p:pic>
        <p:nvPicPr>
          <p:cNvPr id="4" name="Content Placeholder 3"/>
          <p:cNvPicPr>
            <a:picLocks noGrp="1" noChangeAspect="1"/>
          </p:cNvPicPr>
          <p:nvPr>
            <p:ph idx="1"/>
          </p:nvPr>
        </p:nvPicPr>
        <p:blipFill>
          <a:blip r:embed="rId2"/>
          <a:stretch>
            <a:fillRect/>
          </a:stretch>
        </p:blipFill>
        <p:spPr>
          <a:xfrm>
            <a:off x="2508504" y="1846263"/>
            <a:ext cx="7235317" cy="4022725"/>
          </a:xfrm>
          <a:prstGeom prst="rect">
            <a:avLst/>
          </a:prstGeom>
        </p:spPr>
      </p:pic>
    </p:spTree>
    <p:extLst>
      <p:ext uri="{BB962C8B-B14F-4D97-AF65-F5344CB8AC3E}">
        <p14:creationId xmlns:p14="http://schemas.microsoft.com/office/powerpoint/2010/main" val="1666558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Unity?</a:t>
            </a:r>
            <a:endParaRPr lang="en-US" dirty="0"/>
          </a:p>
        </p:txBody>
      </p:sp>
      <p:sp>
        <p:nvSpPr>
          <p:cNvPr id="3" name="Content Placeholder 2"/>
          <p:cNvSpPr>
            <a:spLocks noGrp="1"/>
          </p:cNvSpPr>
          <p:nvPr>
            <p:ph idx="1"/>
          </p:nvPr>
        </p:nvSpPr>
        <p:spPr/>
        <p:txBody>
          <a:bodyPr/>
          <a:lstStyle/>
          <a:p>
            <a:r>
              <a:rPr lang="en-US" dirty="0" smtClean="0"/>
              <a:t>Unity is a game engine for 2D and 3D games that allows you to create experiences and games without writing all of the logic and components from scratch.</a:t>
            </a:r>
          </a:p>
          <a:p>
            <a:pPr lvl="1"/>
            <a:r>
              <a:rPr lang="en-US" dirty="0" smtClean="0"/>
              <a:t>Standardizes physics, imports, shading, lighting computation, and much more</a:t>
            </a:r>
          </a:p>
          <a:p>
            <a:pPr lvl="1"/>
            <a:r>
              <a:rPr lang="en-US" dirty="0" smtClean="0"/>
              <a:t>Robust set of build system tools – can export to nearly any platform</a:t>
            </a:r>
          </a:p>
          <a:p>
            <a:pPr lvl="1"/>
            <a:r>
              <a:rPr lang="en-US" dirty="0" smtClean="0"/>
              <a:t>Extensible plug-in system to create add-ons for hardware components</a:t>
            </a:r>
          </a:p>
          <a:p>
            <a:pPr lvl="1"/>
            <a:r>
              <a:rPr lang="en-US" dirty="0" smtClean="0"/>
              <a:t>Visual development interface</a:t>
            </a:r>
            <a:endParaRPr lang="en-US" dirty="0"/>
          </a:p>
          <a:p>
            <a:pPr marL="201168" lvl="1" indent="0">
              <a:buNone/>
            </a:pPr>
            <a:endParaRPr lang="en-US" dirty="0" smtClean="0"/>
          </a:p>
        </p:txBody>
      </p:sp>
    </p:spTree>
    <p:extLst>
      <p:ext uri="{BB962C8B-B14F-4D97-AF65-F5344CB8AC3E}">
        <p14:creationId xmlns:p14="http://schemas.microsoft.com/office/powerpoint/2010/main" val="9687327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Skyboxes</a:t>
            </a:r>
            <a:endParaRPr lang="en-US" dirty="0"/>
          </a:p>
        </p:txBody>
      </p:sp>
      <p:sp>
        <p:nvSpPr>
          <p:cNvPr id="3" name="Content Placeholder 2"/>
          <p:cNvSpPr>
            <a:spLocks noGrp="1"/>
          </p:cNvSpPr>
          <p:nvPr>
            <p:ph idx="1"/>
          </p:nvPr>
        </p:nvSpPr>
        <p:spPr/>
        <p:txBody>
          <a:bodyPr/>
          <a:lstStyle/>
          <a:p>
            <a:r>
              <a:rPr lang="en-US" dirty="0" smtClean="0"/>
              <a:t>Skyboxes are wrappers that surround your entire scene outside of your terrain with a visual representation of the sky. You can find these on the Unity Asset store or create your own from a series of 6 images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3567" y="3067989"/>
            <a:ext cx="3810000" cy="292417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19997" y="2654134"/>
            <a:ext cx="3885518" cy="3461100"/>
          </a:xfrm>
          <a:prstGeom prst="rect">
            <a:avLst/>
          </a:prstGeom>
        </p:spPr>
      </p:pic>
    </p:spTree>
    <p:extLst>
      <p:ext uri="{BB962C8B-B14F-4D97-AF65-F5344CB8AC3E}">
        <p14:creationId xmlns:p14="http://schemas.microsoft.com/office/powerpoint/2010/main" val="31491210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Interior Environments</a:t>
            </a:r>
            <a:endParaRPr lang="en-US" dirty="0"/>
          </a:p>
        </p:txBody>
      </p:sp>
      <p:sp>
        <p:nvSpPr>
          <p:cNvPr id="3" name="Content Placeholder 2"/>
          <p:cNvSpPr>
            <a:spLocks noGrp="1"/>
          </p:cNvSpPr>
          <p:nvPr>
            <p:ph idx="1"/>
          </p:nvPr>
        </p:nvSpPr>
        <p:spPr/>
        <p:txBody>
          <a:bodyPr/>
          <a:lstStyle/>
          <a:p>
            <a:r>
              <a:rPr lang="en-US" dirty="0" smtClean="0"/>
              <a:t>When building an environment that is set indoors, you will build out the scene with primitive shapes (cubes, etc.) instead of the terrain builder</a:t>
            </a:r>
          </a:p>
          <a:p>
            <a:endParaRPr lang="en-US" dirty="0"/>
          </a:p>
          <a:p>
            <a:r>
              <a:rPr lang="en-US" dirty="0" smtClean="0"/>
              <a:t>You can save combinations of materials and shapes in prefabs to prevent duplication of work</a:t>
            </a:r>
            <a:endParaRPr lang="en-US" dirty="0"/>
          </a:p>
        </p:txBody>
      </p:sp>
    </p:spTree>
    <p:extLst>
      <p:ext uri="{BB962C8B-B14F-4D97-AF65-F5344CB8AC3E}">
        <p14:creationId xmlns:p14="http://schemas.microsoft.com/office/powerpoint/2010/main" val="110001305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Adding VR</a:t>
            </a:r>
            <a:endParaRPr lang="en-US" dirty="0"/>
          </a:p>
        </p:txBody>
      </p:sp>
      <p:sp>
        <p:nvSpPr>
          <p:cNvPr id="5" name="Text Placeholder 4"/>
          <p:cNvSpPr>
            <a:spLocks noGrp="1"/>
          </p:cNvSpPr>
          <p:nvPr>
            <p:ph type="body" idx="1"/>
          </p:nvPr>
        </p:nvSpPr>
        <p:spPr/>
        <p:txBody>
          <a:bodyPr/>
          <a:lstStyle/>
          <a:p>
            <a:r>
              <a:rPr lang="en-US" dirty="0" smtClean="0"/>
              <a:t>The Basics of VR Development in Unity</a:t>
            </a:r>
            <a:endParaRPr lang="en-US" dirty="0"/>
          </a:p>
        </p:txBody>
      </p:sp>
    </p:spTree>
    <p:extLst>
      <p:ext uri="{BB962C8B-B14F-4D97-AF65-F5344CB8AC3E}">
        <p14:creationId xmlns:p14="http://schemas.microsoft.com/office/powerpoint/2010/main" val="227095735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VR Development Kits</a:t>
            </a:r>
            <a:endParaRPr lang="en-US" dirty="0"/>
          </a:p>
        </p:txBody>
      </p:sp>
      <p:sp>
        <p:nvSpPr>
          <p:cNvPr id="5" name="Content Placeholder 4"/>
          <p:cNvSpPr>
            <a:spLocks noGrp="1"/>
          </p:cNvSpPr>
          <p:nvPr>
            <p:ph idx="1"/>
          </p:nvPr>
        </p:nvSpPr>
        <p:spPr/>
        <p:txBody>
          <a:bodyPr/>
          <a:lstStyle/>
          <a:p>
            <a:r>
              <a:rPr lang="en-US" dirty="0" smtClean="0"/>
              <a:t>Oculus SDK (Desktop, Mobile): Build for the Oculus Rift. Windows only. Unity / Unreal plugins </a:t>
            </a:r>
          </a:p>
          <a:p>
            <a:r>
              <a:rPr lang="en-US" dirty="0" err="1" smtClean="0"/>
              <a:t>SteamVR</a:t>
            </a:r>
            <a:r>
              <a:rPr lang="en-US" dirty="0"/>
              <a:t> </a:t>
            </a:r>
            <a:r>
              <a:rPr lang="en-US" dirty="0" smtClean="0"/>
              <a:t>(Desktop): Build for HTC Vive, but support for Oculus too</a:t>
            </a:r>
          </a:p>
          <a:p>
            <a:r>
              <a:rPr lang="en-US" dirty="0" smtClean="0"/>
              <a:t>Cardboard SDK (Mobile): Build for mobile phones</a:t>
            </a:r>
          </a:p>
          <a:p>
            <a:endParaRPr lang="en-US" dirty="0"/>
          </a:p>
          <a:p>
            <a:r>
              <a:rPr lang="en-US" dirty="0" smtClean="0"/>
              <a:t>We will focus on the Cardboard SDK, but development principles for each platform are generally very similar</a:t>
            </a:r>
            <a:endParaRPr lang="en-US" dirty="0"/>
          </a:p>
        </p:txBody>
      </p:sp>
    </p:spTree>
    <p:extLst>
      <p:ext uri="{BB962C8B-B14F-4D97-AF65-F5344CB8AC3E}">
        <p14:creationId xmlns:p14="http://schemas.microsoft.com/office/powerpoint/2010/main" val="139614461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Cardboard SDK for Unity</a:t>
            </a:r>
            <a:endParaRPr lang="en-US" dirty="0"/>
          </a:p>
        </p:txBody>
      </p:sp>
      <p:sp>
        <p:nvSpPr>
          <p:cNvPr id="3" name="Content Placeholder 2"/>
          <p:cNvSpPr>
            <a:spLocks noGrp="1"/>
          </p:cNvSpPr>
          <p:nvPr>
            <p:ph idx="1"/>
          </p:nvPr>
        </p:nvSpPr>
        <p:spPr/>
        <p:txBody>
          <a:bodyPr/>
          <a:lstStyle/>
          <a:p>
            <a:r>
              <a:rPr lang="en-US" dirty="0" smtClean="0"/>
              <a:t>Download the Unity plugin from Google </a:t>
            </a:r>
            <a:r>
              <a:rPr lang="en-US" dirty="0" smtClean="0">
                <a:hlinkClick r:id="rId2"/>
              </a:rPr>
              <a:t>here</a:t>
            </a:r>
            <a:endParaRPr lang="en-US" dirty="0" smtClean="0"/>
          </a:p>
          <a:p>
            <a:r>
              <a:rPr lang="en-US" dirty="0" smtClean="0"/>
              <a:t>Double click the Unity plugin to open Unity and install the assets</a:t>
            </a:r>
          </a:p>
          <a:p>
            <a:r>
              <a:rPr lang="en-US" dirty="0" smtClean="0"/>
              <a:t>You should see a ‘Cardboard’ folder under the Assets tree</a:t>
            </a:r>
            <a:endParaRPr lang="en-US" dirty="0"/>
          </a:p>
        </p:txBody>
      </p:sp>
      <p:pic>
        <p:nvPicPr>
          <p:cNvPr id="4" name="Picture 3"/>
          <p:cNvPicPr>
            <a:picLocks noChangeAspect="1"/>
          </p:cNvPicPr>
          <p:nvPr/>
        </p:nvPicPr>
        <p:blipFill>
          <a:blip r:embed="rId3"/>
          <a:stretch>
            <a:fillRect/>
          </a:stretch>
        </p:blipFill>
        <p:spPr>
          <a:xfrm>
            <a:off x="1173282" y="3498227"/>
            <a:ext cx="9982398" cy="2547055"/>
          </a:xfrm>
          <a:prstGeom prst="rect">
            <a:avLst/>
          </a:prstGeom>
        </p:spPr>
      </p:pic>
    </p:spTree>
    <p:extLst>
      <p:ext uri="{BB962C8B-B14F-4D97-AF65-F5344CB8AC3E}">
        <p14:creationId xmlns:p14="http://schemas.microsoft.com/office/powerpoint/2010/main" val="26869247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Cardboard SDK Components</a:t>
            </a:r>
            <a:endParaRPr lang="en-US" dirty="0"/>
          </a:p>
        </p:txBody>
      </p:sp>
      <p:sp>
        <p:nvSpPr>
          <p:cNvPr id="3" name="Content Placeholder 2"/>
          <p:cNvSpPr>
            <a:spLocks noGrp="1"/>
          </p:cNvSpPr>
          <p:nvPr>
            <p:ph idx="1"/>
          </p:nvPr>
        </p:nvSpPr>
        <p:spPr/>
        <p:txBody>
          <a:bodyPr/>
          <a:lstStyle/>
          <a:p>
            <a:r>
              <a:rPr lang="en-US" u="sng" dirty="0" smtClean="0"/>
              <a:t>Cardboard Adapter:</a:t>
            </a:r>
            <a:r>
              <a:rPr lang="en-US" dirty="0" smtClean="0"/>
              <a:t> Prefabs to add to an existing model that you may have already created for your character. Contains left and right cameras to render stereoscopically </a:t>
            </a:r>
          </a:p>
          <a:p>
            <a:r>
              <a:rPr lang="en-US" u="sng" dirty="0" smtClean="0"/>
              <a:t>Cardboard Head:</a:t>
            </a:r>
            <a:r>
              <a:rPr lang="en-US" dirty="0" smtClean="0"/>
              <a:t> The prefab used to contain the adapter with multiple cameras. This separates out the logic of the rendering (done by the cameras) and the look/update behavior (head)</a:t>
            </a:r>
          </a:p>
          <a:p>
            <a:r>
              <a:rPr lang="en-US" u="sng" dirty="0" smtClean="0"/>
              <a:t>Cardboard Main: </a:t>
            </a:r>
            <a:r>
              <a:rPr lang="en-US" dirty="0" smtClean="0"/>
              <a:t>The prefab that contains the setup for creating a Cardboard viewer. You can begin with this if you are building for Cardboard from scratch and do not have an existing character with scripts to re-create</a:t>
            </a:r>
            <a:endParaRPr lang="en-US" u="sng" dirty="0"/>
          </a:p>
        </p:txBody>
      </p:sp>
    </p:spTree>
    <p:extLst>
      <p:ext uri="{BB962C8B-B14F-4D97-AF65-F5344CB8AC3E}">
        <p14:creationId xmlns:p14="http://schemas.microsoft.com/office/powerpoint/2010/main" val="230412775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the Cardboard Viewer</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Delete the Main Camera from your scene</a:t>
            </a:r>
          </a:p>
          <a:p>
            <a:pPr marL="457200" indent="-457200">
              <a:buFont typeface="+mj-lt"/>
              <a:buAutoNum type="arabicPeriod"/>
            </a:pPr>
            <a:r>
              <a:rPr lang="en-US" dirty="0" smtClean="0"/>
              <a:t>Drag the Cardboard Main prefab from the Assets folder into the scene</a:t>
            </a:r>
          </a:p>
          <a:p>
            <a:pPr marL="457200" indent="-457200">
              <a:buFont typeface="+mj-lt"/>
              <a:buAutoNum type="arabicPeriod"/>
            </a:pPr>
            <a:r>
              <a:rPr lang="en-US" dirty="0" smtClean="0"/>
              <a:t>Press play to see your stereoscopic rendering!</a:t>
            </a:r>
          </a:p>
          <a:p>
            <a:pPr marL="457200" indent="-457200">
              <a:buFont typeface="+mj-lt"/>
              <a:buAutoNum type="arabicPeriod"/>
            </a:pPr>
            <a:endParaRPr lang="en-US" dirty="0" smtClean="0"/>
          </a:p>
          <a:p>
            <a:pPr marL="457200" indent="-457200">
              <a:buFont typeface="+mj-lt"/>
              <a:buAutoNum type="arabicPeriod"/>
            </a:pPr>
            <a:endParaRPr lang="en-US" dirty="0"/>
          </a:p>
        </p:txBody>
      </p:sp>
    </p:spTree>
    <p:extLst>
      <p:ext uri="{BB962C8B-B14F-4D97-AF65-F5344CB8AC3E}">
        <p14:creationId xmlns:p14="http://schemas.microsoft.com/office/powerpoint/2010/main" val="34774049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637808" y="130628"/>
            <a:ext cx="10985599" cy="6531429"/>
          </a:xfrm>
          <a:prstGeom prst="rect">
            <a:avLst/>
          </a:prstGeom>
        </p:spPr>
      </p:pic>
    </p:spTree>
    <p:extLst>
      <p:ext uri="{BB962C8B-B14F-4D97-AF65-F5344CB8AC3E}">
        <p14:creationId xmlns:p14="http://schemas.microsoft.com/office/powerpoint/2010/main" val="375054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in Unity</a:t>
            </a:r>
            <a:endParaRPr lang="en-US" dirty="0"/>
          </a:p>
        </p:txBody>
      </p:sp>
      <p:sp>
        <p:nvSpPr>
          <p:cNvPr id="3" name="Content Placeholder 2"/>
          <p:cNvSpPr>
            <a:spLocks noGrp="1"/>
          </p:cNvSpPr>
          <p:nvPr>
            <p:ph idx="1"/>
          </p:nvPr>
        </p:nvSpPr>
        <p:spPr/>
        <p:txBody>
          <a:bodyPr/>
          <a:lstStyle/>
          <a:p>
            <a:r>
              <a:rPr lang="en-US" dirty="0" smtClean="0"/>
              <a:t>You can mimic some of the behaviors of your phone with the following:</a:t>
            </a:r>
          </a:p>
          <a:p>
            <a:r>
              <a:rPr lang="en-US" b="1" dirty="0" smtClean="0"/>
              <a:t>Look Around: </a:t>
            </a:r>
            <a:r>
              <a:rPr lang="en-US" dirty="0" smtClean="0"/>
              <a:t>Alt + Click + Drag</a:t>
            </a:r>
          </a:p>
          <a:p>
            <a:r>
              <a:rPr lang="en-US" b="1" dirty="0" smtClean="0"/>
              <a:t>Tilt Phone: </a:t>
            </a:r>
            <a:r>
              <a:rPr lang="en-US" dirty="0" smtClean="0"/>
              <a:t>Ctrl + Click + Drag</a:t>
            </a:r>
            <a:endParaRPr lang="en-US" b="1" dirty="0"/>
          </a:p>
        </p:txBody>
      </p:sp>
    </p:spTree>
    <p:extLst>
      <p:ext uri="{BB962C8B-B14F-4D97-AF65-F5344CB8AC3E}">
        <p14:creationId xmlns:p14="http://schemas.microsoft.com/office/powerpoint/2010/main" val="25692719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Movement</a:t>
            </a:r>
            <a:endParaRPr lang="en-US" dirty="0"/>
          </a:p>
        </p:txBody>
      </p:sp>
      <p:sp>
        <p:nvSpPr>
          <p:cNvPr id="3" name="Content Placeholder 2"/>
          <p:cNvSpPr>
            <a:spLocks noGrp="1"/>
          </p:cNvSpPr>
          <p:nvPr>
            <p:ph idx="1"/>
          </p:nvPr>
        </p:nvSpPr>
        <p:spPr/>
        <p:txBody>
          <a:bodyPr/>
          <a:lstStyle/>
          <a:p>
            <a:r>
              <a:rPr lang="en-US" dirty="0" smtClean="0"/>
              <a:t>To include movement in your scene (be careful with how this is done in VR!) that can be controlled by the player, you will need to attach a ‘Character’ element to your camera. </a:t>
            </a:r>
          </a:p>
          <a:p>
            <a:endParaRPr lang="en-US" dirty="0"/>
          </a:p>
          <a:p>
            <a:pPr marL="457200" indent="-457200">
              <a:buFont typeface="+mj-lt"/>
              <a:buAutoNum type="arabicPeriod"/>
            </a:pPr>
            <a:r>
              <a:rPr lang="en-US" dirty="0" smtClean="0"/>
              <a:t>Add a First Person Controller to your scene</a:t>
            </a:r>
          </a:p>
          <a:p>
            <a:pPr marL="457200" indent="-457200">
              <a:buFont typeface="+mj-lt"/>
              <a:buAutoNum type="arabicPeriod"/>
            </a:pPr>
            <a:r>
              <a:rPr lang="en-US" dirty="0" smtClean="0"/>
              <a:t>Delete the camera included in the character controller </a:t>
            </a:r>
          </a:p>
          <a:p>
            <a:pPr marL="457200" indent="-457200">
              <a:buFont typeface="+mj-lt"/>
              <a:buAutoNum type="arabicPeriod"/>
            </a:pPr>
            <a:r>
              <a:rPr lang="en-US" dirty="0" smtClean="0"/>
              <a:t>Replace with a Cardboard Main prefab to serve as the player controller</a:t>
            </a:r>
            <a:endParaRPr lang="en-US" dirty="0"/>
          </a:p>
        </p:txBody>
      </p:sp>
    </p:spTree>
    <p:extLst>
      <p:ext uri="{BB962C8B-B14F-4D97-AF65-F5344CB8AC3E}">
        <p14:creationId xmlns:p14="http://schemas.microsoft.com/office/powerpoint/2010/main" val="24658352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Unity for VR Development</a:t>
            </a:r>
            <a:endParaRPr lang="en-US" dirty="0"/>
          </a:p>
        </p:txBody>
      </p:sp>
      <p:sp>
        <p:nvSpPr>
          <p:cNvPr id="3" name="Content Placeholder 2"/>
          <p:cNvSpPr>
            <a:spLocks noGrp="1"/>
          </p:cNvSpPr>
          <p:nvPr>
            <p:ph idx="1"/>
          </p:nvPr>
        </p:nvSpPr>
        <p:spPr/>
        <p:txBody>
          <a:bodyPr>
            <a:normAutofit/>
          </a:bodyPr>
          <a:lstStyle/>
          <a:p>
            <a:r>
              <a:rPr lang="en-US" dirty="0" smtClean="0"/>
              <a:t>Unity 5.1 has support for virtual reality development built-in</a:t>
            </a:r>
          </a:p>
          <a:p>
            <a:r>
              <a:rPr lang="en-US" dirty="0" smtClean="0"/>
              <a:t>Oculus, HTC Vive, Cardboard, and most of the peripheral devices have Unity plug-ins to create </a:t>
            </a:r>
            <a:r>
              <a:rPr lang="en-US" i="1" dirty="0" smtClean="0"/>
              <a:t>prefabs</a:t>
            </a:r>
            <a:r>
              <a:rPr lang="en-US" dirty="0" smtClean="0"/>
              <a:t>, objects that are bundled together to create a more complicated item</a:t>
            </a:r>
          </a:p>
          <a:p>
            <a:r>
              <a:rPr lang="en-US" dirty="0" smtClean="0"/>
              <a:t>Test using VR headsets directly</a:t>
            </a:r>
            <a:endParaRPr lang="en-US" dirty="0"/>
          </a:p>
          <a:p>
            <a:r>
              <a:rPr lang="en-US" dirty="0" smtClean="0"/>
              <a:t>Some older versions of Unity (generally 4.5+) will support VR SDKs</a:t>
            </a:r>
          </a:p>
          <a:p>
            <a:endParaRPr lang="en-US" dirty="0"/>
          </a:p>
          <a:p>
            <a:pPr marL="0" indent="0">
              <a:buNone/>
            </a:pPr>
            <a:endParaRPr lang="en-US" dirty="0"/>
          </a:p>
          <a:p>
            <a:r>
              <a:rPr lang="en-US" dirty="0" smtClean="0"/>
              <a:t>If you don’t have Unity installed, it is highly recommended that you begin the download now, especially if you think that you may want to use Unity for the final project.</a:t>
            </a:r>
            <a:endParaRPr lang="en-US" dirty="0"/>
          </a:p>
        </p:txBody>
      </p:sp>
    </p:spTree>
    <p:extLst>
      <p:ext uri="{BB962C8B-B14F-4D97-AF65-F5344CB8AC3E}">
        <p14:creationId xmlns:p14="http://schemas.microsoft.com/office/powerpoint/2010/main" val="37420397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User Interaction</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58931662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Refresher: Mobile VR Input</a:t>
            </a:r>
            <a:endParaRPr lang="en-US" dirty="0"/>
          </a:p>
        </p:txBody>
      </p:sp>
      <p:sp>
        <p:nvSpPr>
          <p:cNvPr id="3" name="Content Placeholder 2"/>
          <p:cNvSpPr>
            <a:spLocks noGrp="1"/>
          </p:cNvSpPr>
          <p:nvPr>
            <p:ph idx="1"/>
          </p:nvPr>
        </p:nvSpPr>
        <p:spPr/>
        <p:txBody>
          <a:bodyPr/>
          <a:lstStyle/>
          <a:p>
            <a:r>
              <a:rPr lang="en-US" dirty="0" smtClean="0"/>
              <a:t>Designing VR apps with user input means considering how to approach the variety of devices that players may have</a:t>
            </a:r>
          </a:p>
          <a:p>
            <a:r>
              <a:rPr lang="en-US" dirty="0" smtClean="0"/>
              <a:t>Some users may have peripheral devices that enhance an experience</a:t>
            </a:r>
          </a:p>
          <a:p>
            <a:r>
              <a:rPr lang="en-US" dirty="0" smtClean="0"/>
              <a:t>Decide if your application needs input:</a:t>
            </a:r>
          </a:p>
          <a:p>
            <a:pPr lvl="1"/>
            <a:r>
              <a:rPr lang="en-US" dirty="0" smtClean="0"/>
              <a:t>Meditation apps</a:t>
            </a:r>
          </a:p>
          <a:p>
            <a:pPr lvl="1"/>
            <a:r>
              <a:rPr lang="en-US" dirty="0" smtClean="0"/>
              <a:t>Simple ‘movies’</a:t>
            </a:r>
          </a:p>
          <a:p>
            <a:pPr lvl="1"/>
            <a:r>
              <a:rPr lang="en-US" dirty="0" smtClean="0"/>
              <a:t>Storytelling environment</a:t>
            </a:r>
          </a:p>
          <a:p>
            <a:pPr marL="201168" lvl="1" indent="0">
              <a:buNone/>
            </a:pPr>
            <a:endParaRPr lang="en-US" dirty="0"/>
          </a:p>
          <a:p>
            <a:r>
              <a:rPr lang="en-US" dirty="0" smtClean="0"/>
              <a:t>Get creative!</a:t>
            </a:r>
          </a:p>
          <a:p>
            <a:pPr lvl="1"/>
            <a:r>
              <a:rPr lang="en-US" dirty="0" smtClean="0"/>
              <a:t>Experiment into voice controls, ‘On Gaze’ interactions</a:t>
            </a:r>
          </a:p>
        </p:txBody>
      </p:sp>
    </p:spTree>
    <p:extLst>
      <p:ext uri="{BB962C8B-B14F-4D97-AF65-F5344CB8AC3E}">
        <p14:creationId xmlns:p14="http://schemas.microsoft.com/office/powerpoint/2010/main" val="123312869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Basic VR Input</a:t>
            </a:r>
            <a:endParaRPr lang="en-US" dirty="0"/>
          </a:p>
        </p:txBody>
      </p:sp>
      <p:sp>
        <p:nvSpPr>
          <p:cNvPr id="5" name="Text Placeholder 4"/>
          <p:cNvSpPr>
            <a:spLocks noGrp="1"/>
          </p:cNvSpPr>
          <p:nvPr>
            <p:ph type="body" idx="1"/>
          </p:nvPr>
        </p:nvSpPr>
        <p:spPr/>
        <p:txBody>
          <a:bodyPr/>
          <a:lstStyle/>
          <a:p>
            <a:r>
              <a:rPr lang="en-US" dirty="0" smtClean="0"/>
              <a:t>Cardboard Magnet Trigger</a:t>
            </a:r>
            <a:endParaRPr lang="en-US" dirty="0"/>
          </a:p>
        </p:txBody>
      </p:sp>
      <p:sp>
        <p:nvSpPr>
          <p:cNvPr id="6" name="Content Placeholder 5"/>
          <p:cNvSpPr>
            <a:spLocks noGrp="1"/>
          </p:cNvSpPr>
          <p:nvPr>
            <p:ph sz="half" idx="2"/>
          </p:nvPr>
        </p:nvSpPr>
        <p:spPr/>
        <p:txBody>
          <a:bodyPr/>
          <a:lstStyle/>
          <a:p>
            <a:r>
              <a:rPr lang="en-US" dirty="0" smtClean="0"/>
              <a:t>Provides a simple “On Click” mechanism similar to a mouse</a:t>
            </a:r>
          </a:p>
          <a:p>
            <a:r>
              <a:rPr lang="en-US" dirty="0" smtClean="0"/>
              <a:t>Great for trigger-type interactions</a:t>
            </a:r>
          </a:p>
          <a:p>
            <a:r>
              <a:rPr lang="en-US" dirty="0" smtClean="0"/>
              <a:t>Follow gaze</a:t>
            </a:r>
          </a:p>
          <a:p>
            <a:r>
              <a:rPr lang="en-US" dirty="0" smtClean="0"/>
              <a:t>Can broaden for different input behaviors depending on things like where the user is looking</a:t>
            </a:r>
            <a:endParaRPr lang="en-US" dirty="0"/>
          </a:p>
        </p:txBody>
      </p:sp>
      <p:sp>
        <p:nvSpPr>
          <p:cNvPr id="7" name="Text Placeholder 6"/>
          <p:cNvSpPr>
            <a:spLocks noGrp="1"/>
          </p:cNvSpPr>
          <p:nvPr>
            <p:ph type="body" sz="quarter" idx="3"/>
          </p:nvPr>
        </p:nvSpPr>
        <p:spPr/>
        <p:txBody>
          <a:bodyPr/>
          <a:lstStyle/>
          <a:p>
            <a:r>
              <a:rPr lang="en-US" dirty="0" smtClean="0"/>
              <a:t>Bluetooth Controllers</a:t>
            </a:r>
            <a:endParaRPr lang="en-US" dirty="0"/>
          </a:p>
        </p:txBody>
      </p:sp>
      <p:sp>
        <p:nvSpPr>
          <p:cNvPr id="8" name="Content Placeholder 7"/>
          <p:cNvSpPr>
            <a:spLocks noGrp="1"/>
          </p:cNvSpPr>
          <p:nvPr>
            <p:ph sz="quarter" idx="4"/>
          </p:nvPr>
        </p:nvSpPr>
        <p:spPr/>
        <p:txBody>
          <a:bodyPr/>
          <a:lstStyle/>
          <a:p>
            <a:r>
              <a:rPr lang="en-US" dirty="0" smtClean="0"/>
              <a:t>Provide a wider range of different behaviors</a:t>
            </a:r>
          </a:p>
          <a:p>
            <a:r>
              <a:rPr lang="en-US" dirty="0" smtClean="0"/>
              <a:t>Allow for better motion control and character control for movement</a:t>
            </a:r>
          </a:p>
          <a:p>
            <a:r>
              <a:rPr lang="en-US" dirty="0" smtClean="0"/>
              <a:t>Support more complex game mechanics</a:t>
            </a:r>
          </a:p>
          <a:p>
            <a:r>
              <a:rPr lang="en-US" dirty="0" smtClean="0"/>
              <a:t>Downside: May need to customize for different types of controllers</a:t>
            </a:r>
            <a:endParaRPr lang="en-US" dirty="0"/>
          </a:p>
        </p:txBody>
      </p:sp>
    </p:spTree>
    <p:extLst>
      <p:ext uri="{BB962C8B-B14F-4D97-AF65-F5344CB8AC3E}">
        <p14:creationId xmlns:p14="http://schemas.microsoft.com/office/powerpoint/2010/main" val="268734135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Cardboard Trigger Interactions</a:t>
            </a:r>
            <a:endParaRPr lang="en-US" dirty="0"/>
          </a:p>
        </p:txBody>
      </p:sp>
      <p:sp>
        <p:nvSpPr>
          <p:cNvPr id="8" name="Content Placeholder 7"/>
          <p:cNvSpPr>
            <a:spLocks noGrp="1"/>
          </p:cNvSpPr>
          <p:nvPr>
            <p:ph idx="1"/>
          </p:nvPr>
        </p:nvSpPr>
        <p:spPr/>
        <p:txBody>
          <a:bodyPr/>
          <a:lstStyle/>
          <a:p>
            <a:r>
              <a:rPr lang="en-US" dirty="0" smtClean="0"/>
              <a:t>Events that happen within your scene require an “Event System” item – this is a component that will handle clicks and other interactions</a:t>
            </a:r>
          </a:p>
          <a:p>
            <a:r>
              <a:rPr lang="en-US" dirty="0" smtClean="0"/>
              <a:t>The objects that cause the various events will need an “Event Trigger” component</a:t>
            </a:r>
          </a:p>
          <a:p>
            <a:endParaRPr lang="en-US" dirty="0"/>
          </a:p>
          <a:p>
            <a:r>
              <a:rPr lang="en-US" dirty="0" smtClean="0"/>
              <a:t>This approach can be used for UI elements, such as button clicks, or for objects within the scene</a:t>
            </a:r>
            <a:endParaRPr lang="en-US" dirty="0"/>
          </a:p>
          <a:p>
            <a:endParaRPr lang="en-US" dirty="0"/>
          </a:p>
        </p:txBody>
      </p:sp>
    </p:spTree>
    <p:extLst>
      <p:ext uri="{BB962C8B-B14F-4D97-AF65-F5344CB8AC3E}">
        <p14:creationId xmlns:p14="http://schemas.microsoft.com/office/powerpoint/2010/main" val="1695211636"/>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 an Event System for Cardboard</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Under your scene hierarchy, click ‘Create’ -&gt; ‘UI’ -&gt; ‘Event System’</a:t>
            </a:r>
          </a:p>
          <a:p>
            <a:pPr marL="457200" indent="-457200">
              <a:buFont typeface="+mj-lt"/>
              <a:buAutoNum type="arabicPeriod"/>
            </a:pPr>
            <a:r>
              <a:rPr lang="en-US" dirty="0" smtClean="0"/>
              <a:t>Select ‘Add Component’ -&gt; ‘Gaze Input Module’ </a:t>
            </a:r>
          </a:p>
          <a:p>
            <a:pPr marL="457200" indent="-457200">
              <a:buFont typeface="+mj-lt"/>
              <a:buAutoNum type="arabicPeriod"/>
            </a:pPr>
            <a:r>
              <a:rPr lang="en-US" dirty="0" smtClean="0"/>
              <a:t>On your Main Camera (under Cardboard Main object), select ‘Add Component’ -&gt; Physics </a:t>
            </a:r>
            <a:r>
              <a:rPr lang="en-US" dirty="0" err="1" smtClean="0"/>
              <a:t>Raycaster</a:t>
            </a:r>
            <a:endParaRPr lang="en-US" dirty="0" smtClean="0"/>
          </a:p>
          <a:p>
            <a:pPr marL="457200" indent="-457200">
              <a:buFont typeface="+mj-lt"/>
              <a:buAutoNum type="arabicPeriod"/>
            </a:pPr>
            <a:r>
              <a:rPr lang="en-US" dirty="0" smtClean="0"/>
              <a:t>For game objects that you want to add a behavior to, add an ‘Event Trigger’ by going into the Inspector for the item </a:t>
            </a:r>
          </a:p>
          <a:p>
            <a:pPr marL="457200" indent="-457200">
              <a:buFont typeface="+mj-lt"/>
              <a:buAutoNum type="arabicPeriod"/>
            </a:pPr>
            <a:r>
              <a:rPr lang="en-US" dirty="0" smtClean="0"/>
              <a:t>Choose ‘Add Component’ -&gt; ‘Event Trigger’</a:t>
            </a:r>
            <a:endParaRPr lang="en-US" dirty="0"/>
          </a:p>
        </p:txBody>
      </p:sp>
    </p:spTree>
    <p:extLst>
      <p:ext uri="{BB962C8B-B14F-4D97-AF65-F5344CB8AC3E}">
        <p14:creationId xmlns:p14="http://schemas.microsoft.com/office/powerpoint/2010/main" val="40710115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Vanishing Act!</a:t>
            </a:r>
            <a:endParaRPr lang="en-US" dirty="0"/>
          </a:p>
        </p:txBody>
      </p:sp>
      <p:sp>
        <p:nvSpPr>
          <p:cNvPr id="3" name="Content Placeholder 2"/>
          <p:cNvSpPr>
            <a:spLocks noGrp="1"/>
          </p:cNvSpPr>
          <p:nvPr>
            <p:ph idx="1"/>
          </p:nvPr>
        </p:nvSpPr>
        <p:spPr/>
        <p:txBody>
          <a:bodyPr/>
          <a:lstStyle/>
          <a:p>
            <a:r>
              <a:rPr lang="en-US" dirty="0" smtClean="0"/>
              <a:t>We are going to create a very short script that we can use with our Event System. This script will cause the object “clicked” on with the Cardboard trigger to disappear.</a:t>
            </a:r>
          </a:p>
          <a:p>
            <a:endParaRPr lang="en-US" dirty="0"/>
          </a:p>
          <a:p>
            <a:pPr marL="457200" indent="-457200">
              <a:buFont typeface="+mj-lt"/>
              <a:buAutoNum type="arabicPeriod"/>
            </a:pPr>
            <a:r>
              <a:rPr lang="en-US" dirty="0" smtClean="0"/>
              <a:t>Under Assets, right click and choose ‘Create’ -&gt; C# Script</a:t>
            </a:r>
          </a:p>
          <a:p>
            <a:pPr marL="457200" indent="-457200">
              <a:buFont typeface="+mj-lt"/>
              <a:buAutoNum type="arabicPeriod"/>
            </a:pPr>
            <a:r>
              <a:rPr lang="en-US" dirty="0" smtClean="0"/>
              <a:t>You can use any editor you’d like with Unity – by default, Unity comes with an editor called ‘Mono Develop’, but I like to use Visual Studio since it has a few more debugging capabilities</a:t>
            </a:r>
          </a:p>
        </p:txBody>
      </p:sp>
    </p:spTree>
    <p:extLst>
      <p:ext uri="{BB962C8B-B14F-4D97-AF65-F5344CB8AC3E}">
        <p14:creationId xmlns:p14="http://schemas.microsoft.com/office/powerpoint/2010/main" val="269028613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Script Basics</a:t>
            </a:r>
            <a:endParaRPr lang="en-US" dirty="0"/>
          </a:p>
        </p:txBody>
      </p:sp>
      <p:sp>
        <p:nvSpPr>
          <p:cNvPr id="3" name="Content Placeholder 2"/>
          <p:cNvSpPr>
            <a:spLocks noGrp="1"/>
          </p:cNvSpPr>
          <p:nvPr>
            <p:ph idx="1"/>
          </p:nvPr>
        </p:nvSpPr>
        <p:spPr/>
        <p:txBody>
          <a:bodyPr/>
          <a:lstStyle/>
          <a:p>
            <a:r>
              <a:rPr lang="en-US" dirty="0" smtClean="0"/>
              <a:t>Each Unity script will have two methods by default:</a:t>
            </a:r>
          </a:p>
          <a:p>
            <a:pPr lvl="1"/>
            <a:r>
              <a:rPr lang="en-US" dirty="0" smtClean="0"/>
              <a:t>Start() -&gt; Called the first time the scene is loaded</a:t>
            </a:r>
          </a:p>
          <a:p>
            <a:pPr lvl="1"/>
            <a:r>
              <a:rPr lang="en-US" dirty="0" smtClean="0"/>
              <a:t>Update() -&gt; Called once every frame </a:t>
            </a:r>
          </a:p>
          <a:p>
            <a:pPr lvl="1"/>
            <a:endParaRPr lang="en-US" dirty="0"/>
          </a:p>
          <a:p>
            <a:r>
              <a:rPr lang="en-US" dirty="0" smtClean="0"/>
              <a:t>Scripts can have public variables, which can be modified by other game objects, or be self-contained</a:t>
            </a:r>
          </a:p>
          <a:p>
            <a:endParaRPr lang="en-US" dirty="0" smtClean="0"/>
          </a:p>
          <a:p>
            <a:r>
              <a:rPr lang="en-US" dirty="0" smtClean="0"/>
              <a:t>Add scripts to objects through the Inspector panel</a:t>
            </a:r>
          </a:p>
          <a:p>
            <a:endParaRPr lang="en-US" dirty="0"/>
          </a:p>
          <a:p>
            <a:r>
              <a:rPr lang="en-US" dirty="0" smtClean="0"/>
              <a:t>There are additional methods that Unity will recognize (example: </a:t>
            </a:r>
            <a:r>
              <a:rPr lang="en-US" dirty="0" err="1" smtClean="0"/>
              <a:t>OnMouseClick</a:t>
            </a:r>
            <a:r>
              <a:rPr lang="en-US" dirty="0" smtClean="0"/>
              <a:t>() )</a:t>
            </a:r>
            <a:endParaRPr lang="en-US" dirty="0"/>
          </a:p>
        </p:txBody>
      </p:sp>
    </p:spTree>
    <p:extLst>
      <p:ext uri="{BB962C8B-B14F-4D97-AF65-F5344CB8AC3E}">
        <p14:creationId xmlns:p14="http://schemas.microsoft.com/office/powerpoint/2010/main" val="226059419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Script</a:t>
            </a:r>
            <a:endParaRPr lang="en-US" dirty="0"/>
          </a:p>
        </p:txBody>
      </p:sp>
      <p:sp>
        <p:nvSpPr>
          <p:cNvPr id="3" name="Content Placeholder 2"/>
          <p:cNvSpPr>
            <a:spLocks noGrp="1"/>
          </p:cNvSpPr>
          <p:nvPr>
            <p:ph idx="1"/>
          </p:nvPr>
        </p:nvSpPr>
        <p:spPr/>
        <p:txBody>
          <a:bodyPr/>
          <a:lstStyle/>
          <a:p>
            <a:endParaRPr lang="en-US" dirty="0" smtClean="0"/>
          </a:p>
          <a:p>
            <a:endParaRPr lang="en-US" dirty="0"/>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Delete is called on trigger pull</a:t>
            </a:r>
          </a:p>
          <a:p>
            <a:r>
              <a:rPr lang="en-US" dirty="0">
                <a:latin typeface="Courier New" panose="02070309020205020404" pitchFamily="49" charset="0"/>
                <a:cs typeface="Courier New" panose="02070309020205020404" pitchFamily="49" charset="0"/>
              </a:rPr>
              <a:t>    public void </a:t>
            </a:r>
            <a:r>
              <a:rPr lang="en-US" dirty="0" err="1">
                <a:latin typeface="Courier New" panose="02070309020205020404" pitchFamily="49" charset="0"/>
                <a:cs typeface="Courier New" panose="02070309020205020404" pitchFamily="49" charset="0"/>
              </a:rPr>
              <a:t>DeleteOnTrigger</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GameObject.Destroy</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gameObject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p>
        </p:txBody>
      </p:sp>
    </p:spTree>
    <p:extLst>
      <p:ext uri="{BB962C8B-B14F-4D97-AF65-F5344CB8AC3E}">
        <p14:creationId xmlns:p14="http://schemas.microsoft.com/office/powerpoint/2010/main" val="37253164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 an action for Event Triggers</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On your Event Trigger for your specific object, click ‘Add New Event Type’</a:t>
            </a:r>
          </a:p>
          <a:p>
            <a:pPr marL="457200" indent="-457200">
              <a:buFont typeface="+mj-lt"/>
              <a:buAutoNum type="arabicPeriod"/>
            </a:pPr>
            <a:r>
              <a:rPr lang="en-US" dirty="0" smtClean="0"/>
              <a:t>Choose the desired event type (such as “Pointer Click” for a click / trigger pull)</a:t>
            </a:r>
          </a:p>
          <a:p>
            <a:pPr marL="457200" indent="-457200">
              <a:buFont typeface="+mj-lt"/>
              <a:buAutoNum type="arabicPeriod"/>
            </a:pPr>
            <a:r>
              <a:rPr lang="en-US" dirty="0" smtClean="0"/>
              <a:t>Under ‘List is Empty’, click the plus sign</a:t>
            </a:r>
          </a:p>
          <a:p>
            <a:pPr marL="457200" indent="-457200">
              <a:buFont typeface="+mj-lt"/>
              <a:buAutoNum type="arabicPeriod"/>
            </a:pPr>
            <a:r>
              <a:rPr lang="en-US" dirty="0" smtClean="0"/>
              <a:t>Click the circle next to the empty box and select the object (make sure you attached your script with your function!)</a:t>
            </a:r>
          </a:p>
          <a:p>
            <a:pPr marL="457200" indent="-457200">
              <a:buFont typeface="+mj-lt"/>
              <a:buAutoNum type="arabicPeriod"/>
            </a:pPr>
            <a:r>
              <a:rPr lang="en-US" dirty="0" smtClean="0"/>
              <a:t>On the drop down, find the desired script and the function you want to call</a:t>
            </a:r>
          </a:p>
          <a:p>
            <a:pPr marL="0" indent="0">
              <a:buNone/>
            </a:pPr>
            <a:endParaRPr lang="en-US" dirty="0" smtClean="0"/>
          </a:p>
          <a:p>
            <a:pPr marL="457200" indent="-457200">
              <a:buFont typeface="+mj-lt"/>
              <a:buAutoNum type="arabicPeriod"/>
            </a:pPr>
            <a:endParaRPr lang="en-US" dirty="0" smtClean="0"/>
          </a:p>
        </p:txBody>
      </p:sp>
    </p:spTree>
    <p:extLst>
      <p:ext uri="{BB962C8B-B14F-4D97-AF65-F5344CB8AC3E}">
        <p14:creationId xmlns:p14="http://schemas.microsoft.com/office/powerpoint/2010/main" val="11513782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a Gaze Indicator</a:t>
            </a:r>
            <a:endParaRPr lang="en-US" dirty="0"/>
          </a:p>
        </p:txBody>
      </p:sp>
      <p:sp>
        <p:nvSpPr>
          <p:cNvPr id="3" name="Content Placeholder 2"/>
          <p:cNvSpPr>
            <a:spLocks noGrp="1"/>
          </p:cNvSpPr>
          <p:nvPr>
            <p:ph idx="1"/>
          </p:nvPr>
        </p:nvSpPr>
        <p:spPr/>
        <p:txBody>
          <a:bodyPr/>
          <a:lstStyle/>
          <a:p>
            <a:r>
              <a:rPr lang="en-US" dirty="0" smtClean="0"/>
              <a:t>You can add an object to be used by the Event System as a ‘Gaze Tracker’ that shows where the current pointer location is. </a:t>
            </a:r>
          </a:p>
          <a:p>
            <a:pPr marL="457200" indent="-457200">
              <a:buFont typeface="+mj-lt"/>
              <a:buAutoNum type="arabicPeriod"/>
            </a:pPr>
            <a:r>
              <a:rPr lang="en-US" dirty="0" smtClean="0"/>
              <a:t>Under your ‘Cardboard Head’ object in the hierarchy, add a capsule or sphere</a:t>
            </a:r>
          </a:p>
          <a:p>
            <a:pPr marL="457200" indent="-457200">
              <a:buFont typeface="+mj-lt"/>
              <a:buAutoNum type="arabicPeriod"/>
            </a:pPr>
            <a:r>
              <a:rPr lang="en-US" dirty="0" smtClean="0"/>
              <a:t>Set the object properties to have a Z-index value that is ~5 units away from the head and .1 scaled on X, Y, and Z coordinates</a:t>
            </a:r>
            <a:endParaRPr lang="en-US" dirty="0"/>
          </a:p>
        </p:txBody>
      </p:sp>
    </p:spTree>
    <p:extLst>
      <p:ext uri="{BB962C8B-B14F-4D97-AF65-F5344CB8AC3E}">
        <p14:creationId xmlns:p14="http://schemas.microsoft.com/office/powerpoint/2010/main" val="34975586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 Unity Terminology</a:t>
            </a:r>
            <a:endParaRPr lang="en-US" dirty="0"/>
          </a:p>
        </p:txBody>
      </p:sp>
      <p:sp>
        <p:nvSpPr>
          <p:cNvPr id="3" name="Content Placeholder 2"/>
          <p:cNvSpPr>
            <a:spLocks noGrp="1"/>
          </p:cNvSpPr>
          <p:nvPr>
            <p:ph idx="1"/>
          </p:nvPr>
        </p:nvSpPr>
        <p:spPr/>
        <p:txBody>
          <a:bodyPr/>
          <a:lstStyle/>
          <a:p>
            <a:r>
              <a:rPr lang="en-US" u="sng" dirty="0" smtClean="0"/>
              <a:t>Scene</a:t>
            </a:r>
            <a:r>
              <a:rPr lang="en-US" dirty="0" smtClean="0"/>
              <a:t> – A collection of different components that make up a specific environment or level </a:t>
            </a:r>
            <a:endParaRPr lang="en-US" u="sng" dirty="0" smtClean="0"/>
          </a:p>
          <a:p>
            <a:r>
              <a:rPr lang="en-US" u="sng" dirty="0" smtClean="0"/>
              <a:t>Game Object</a:t>
            </a:r>
            <a:r>
              <a:rPr lang="en-US" dirty="0" smtClean="0"/>
              <a:t> – An individual object that is within a game scene</a:t>
            </a:r>
          </a:p>
          <a:p>
            <a:r>
              <a:rPr lang="en-US" u="sng" dirty="0" smtClean="0"/>
              <a:t>Component</a:t>
            </a:r>
            <a:r>
              <a:rPr lang="en-US" dirty="0" smtClean="0"/>
              <a:t> – An aspect of a game object that gives it certain properties. This can be related to the way the object “behaves”, or its’ appearance</a:t>
            </a:r>
          </a:p>
          <a:p>
            <a:r>
              <a:rPr lang="en-US" u="sng" dirty="0" smtClean="0"/>
              <a:t>Script</a:t>
            </a:r>
            <a:r>
              <a:rPr lang="en-US" dirty="0" smtClean="0"/>
              <a:t>- A code file that gives a game object certain behaviors</a:t>
            </a:r>
          </a:p>
          <a:p>
            <a:r>
              <a:rPr lang="en-US" u="sng" dirty="0" smtClean="0"/>
              <a:t>Asset </a:t>
            </a:r>
            <a:r>
              <a:rPr lang="en-US" dirty="0" smtClean="0"/>
              <a:t>– an item that is used within your game (materials, textures, meshes, scripts, etc.) </a:t>
            </a:r>
            <a:endParaRPr lang="en-US" u="sng" dirty="0"/>
          </a:p>
        </p:txBody>
      </p:sp>
    </p:spTree>
    <p:extLst>
      <p:ext uri="{BB962C8B-B14F-4D97-AF65-F5344CB8AC3E}">
        <p14:creationId xmlns:p14="http://schemas.microsoft.com/office/powerpoint/2010/main" val="127249597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00320" y="469075"/>
            <a:ext cx="10638253" cy="5660571"/>
          </a:xfrm>
          <a:prstGeom prst="rect">
            <a:avLst/>
          </a:prstGeom>
        </p:spPr>
      </p:pic>
    </p:spTree>
    <p:extLst>
      <p:ext uri="{BB962C8B-B14F-4D97-AF65-F5344CB8AC3E}">
        <p14:creationId xmlns:p14="http://schemas.microsoft.com/office/powerpoint/2010/main" val="368481704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Final Notes</a:t>
            </a:r>
            <a:endParaRPr lang="en-US" dirty="0"/>
          </a:p>
        </p:txBody>
      </p:sp>
      <p:sp>
        <p:nvSpPr>
          <p:cNvPr id="5" name="Text Placeholder 4"/>
          <p:cNvSpPr>
            <a:spLocks noGrp="1"/>
          </p:cNvSpPr>
          <p:nvPr>
            <p:ph type="body" idx="1"/>
          </p:nvPr>
        </p:nvSpPr>
        <p:spPr/>
        <p:txBody>
          <a:bodyPr/>
          <a:lstStyle/>
          <a:p>
            <a:endParaRPr lang="en-US"/>
          </a:p>
        </p:txBody>
      </p:sp>
    </p:spTree>
    <p:extLst>
      <p:ext uri="{BB962C8B-B14F-4D97-AF65-F5344CB8AC3E}">
        <p14:creationId xmlns:p14="http://schemas.microsoft.com/office/powerpoint/2010/main" val="3593147196"/>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Gameplay Considerations</a:t>
            </a:r>
            <a:endParaRPr lang="en-US" dirty="0"/>
          </a:p>
        </p:txBody>
      </p:sp>
      <p:sp>
        <p:nvSpPr>
          <p:cNvPr id="3" name="Content Placeholder 2"/>
          <p:cNvSpPr>
            <a:spLocks noGrp="1"/>
          </p:cNvSpPr>
          <p:nvPr>
            <p:ph idx="1"/>
          </p:nvPr>
        </p:nvSpPr>
        <p:spPr/>
        <p:txBody>
          <a:bodyPr/>
          <a:lstStyle/>
          <a:p>
            <a:r>
              <a:rPr lang="en-US" dirty="0" smtClean="0"/>
              <a:t>Character Movement: How do you want your user to move throughout your scene? Do you even want to allow movement in your game? Keep in mind that with VR, not all headsets will have an easy way to support moving around</a:t>
            </a:r>
          </a:p>
          <a:p>
            <a:r>
              <a:rPr lang="en-US" dirty="0" smtClean="0"/>
              <a:t>Challenges: Are you building a game with challenges for a player to figure out? Or is your goal more experiential in nature?</a:t>
            </a:r>
          </a:p>
          <a:p>
            <a:r>
              <a:rPr lang="en-US" dirty="0" smtClean="0"/>
              <a:t>Environment Design: Do you want your game to feel as though it takes place in a realistic environment, or do you want to create a surreal environment that feels totally different than the real world?</a:t>
            </a:r>
          </a:p>
          <a:p>
            <a:endParaRPr lang="en-US" dirty="0"/>
          </a:p>
          <a:p>
            <a:endParaRPr lang="en-US" dirty="0"/>
          </a:p>
        </p:txBody>
      </p:sp>
    </p:spTree>
    <p:extLst>
      <p:ext uri="{BB962C8B-B14F-4D97-AF65-F5344CB8AC3E}">
        <p14:creationId xmlns:p14="http://schemas.microsoft.com/office/powerpoint/2010/main" val="1034652684"/>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 Next!</a:t>
            </a:r>
            <a:endParaRPr lang="en-US" dirty="0"/>
          </a:p>
        </p:txBody>
      </p:sp>
      <p:sp>
        <p:nvSpPr>
          <p:cNvPr id="3" name="Content Placeholder 2"/>
          <p:cNvSpPr>
            <a:spLocks noGrp="1"/>
          </p:cNvSpPr>
          <p:nvPr>
            <p:ph idx="1"/>
          </p:nvPr>
        </p:nvSpPr>
        <p:spPr/>
        <p:txBody>
          <a:bodyPr/>
          <a:lstStyle/>
          <a:p>
            <a:r>
              <a:rPr lang="en-US" dirty="0" smtClean="0"/>
              <a:t>We will take a 30 minute break before moving on to the next section</a:t>
            </a:r>
          </a:p>
          <a:p>
            <a:endParaRPr lang="en-US" dirty="0"/>
          </a:p>
          <a:p>
            <a:r>
              <a:rPr lang="en-US" dirty="0" smtClean="0"/>
              <a:t>After the break, we will walk through the materials we just covered together as a class to get the fundamentals of Unity &amp; Cardboard development!</a:t>
            </a:r>
          </a:p>
        </p:txBody>
      </p:sp>
    </p:spTree>
    <p:extLst>
      <p:ext uri="{BB962C8B-B14F-4D97-AF65-F5344CB8AC3E}">
        <p14:creationId xmlns:p14="http://schemas.microsoft.com/office/powerpoint/2010/main" val="3642279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Basics of a Unity Project</a:t>
            </a:r>
            <a:endParaRPr lang="en-US" dirty="0"/>
          </a:p>
        </p:txBody>
      </p:sp>
      <p:pic>
        <p:nvPicPr>
          <p:cNvPr id="6" name="Content Placeholder 5"/>
          <p:cNvPicPr>
            <a:picLocks noGrp="1" noChangeAspect="1"/>
          </p:cNvPicPr>
          <p:nvPr>
            <p:ph sz="half" idx="1"/>
          </p:nvPr>
        </p:nvPicPr>
        <p:blipFill>
          <a:blip r:embed="rId2"/>
          <a:stretch>
            <a:fillRect/>
          </a:stretch>
        </p:blipFill>
        <p:spPr>
          <a:xfrm>
            <a:off x="1187767" y="1845735"/>
            <a:ext cx="6524381" cy="4085888"/>
          </a:xfrm>
          <a:prstGeom prst="rect">
            <a:avLst/>
          </a:prstGeom>
        </p:spPr>
      </p:pic>
      <p:sp>
        <p:nvSpPr>
          <p:cNvPr id="7" name="Content Placeholder 6"/>
          <p:cNvSpPr>
            <a:spLocks noGrp="1"/>
          </p:cNvSpPr>
          <p:nvPr>
            <p:ph sz="half" idx="2"/>
          </p:nvPr>
        </p:nvSpPr>
        <p:spPr>
          <a:xfrm>
            <a:off x="7924800" y="1845735"/>
            <a:ext cx="3230880" cy="4023360"/>
          </a:xfrm>
        </p:spPr>
        <p:txBody>
          <a:bodyPr/>
          <a:lstStyle/>
          <a:p>
            <a:r>
              <a:rPr lang="en-US" dirty="0" smtClean="0"/>
              <a:t>A Unity Project contains all of the required files for making your game / app</a:t>
            </a:r>
          </a:p>
          <a:p>
            <a:endParaRPr lang="en-US" dirty="0"/>
          </a:p>
          <a:p>
            <a:r>
              <a:rPr lang="en-US" dirty="0" smtClean="0"/>
              <a:t>For VR, you should select the 3D option </a:t>
            </a:r>
          </a:p>
          <a:p>
            <a:endParaRPr lang="en-US" dirty="0" smtClean="0"/>
          </a:p>
          <a:p>
            <a:r>
              <a:rPr lang="en-US" dirty="0" smtClean="0"/>
              <a:t>You can add in various asset packages at the start to avoid entering them manually</a:t>
            </a:r>
            <a:endParaRPr lang="en-US" dirty="0"/>
          </a:p>
        </p:txBody>
      </p:sp>
    </p:spTree>
    <p:extLst>
      <p:ext uri="{BB962C8B-B14F-4D97-AF65-F5344CB8AC3E}">
        <p14:creationId xmlns:p14="http://schemas.microsoft.com/office/powerpoint/2010/main" val="26332929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Creating a Project</a:t>
            </a:r>
            <a:endParaRPr lang="en-US" dirty="0"/>
          </a:p>
        </p:txBody>
      </p:sp>
      <p:sp>
        <p:nvSpPr>
          <p:cNvPr id="6" name="Content Placeholder 5"/>
          <p:cNvSpPr>
            <a:spLocks noGrp="1"/>
          </p:cNvSpPr>
          <p:nvPr>
            <p:ph idx="1"/>
          </p:nvPr>
        </p:nvSpPr>
        <p:spPr/>
        <p:txBody>
          <a:bodyPr/>
          <a:lstStyle/>
          <a:p>
            <a:pPr marL="457200" indent="-457200">
              <a:buFont typeface="+mj-lt"/>
              <a:buAutoNum type="arabicPeriod"/>
            </a:pPr>
            <a:r>
              <a:rPr lang="en-US" dirty="0" smtClean="0"/>
              <a:t>Add simple primitive </a:t>
            </a:r>
            <a:r>
              <a:rPr lang="en-US" dirty="0" err="1" smtClean="0"/>
              <a:t>GameObjects</a:t>
            </a:r>
            <a:r>
              <a:rPr lang="en-US" dirty="0" smtClean="0"/>
              <a:t> to your scene(s)</a:t>
            </a:r>
          </a:p>
          <a:p>
            <a:pPr marL="457200" indent="-457200">
              <a:buFont typeface="+mj-lt"/>
              <a:buAutoNum type="arabicPeriod"/>
            </a:pPr>
            <a:r>
              <a:rPr lang="en-US" dirty="0" smtClean="0"/>
              <a:t>Create scripts and add behaviors to your objects</a:t>
            </a:r>
          </a:p>
          <a:p>
            <a:pPr marL="457200" indent="-457200">
              <a:buFont typeface="+mj-lt"/>
              <a:buAutoNum type="arabicPeriod"/>
            </a:pPr>
            <a:r>
              <a:rPr lang="en-US" dirty="0" smtClean="0"/>
              <a:t>Change the mesh objects to more complex items </a:t>
            </a:r>
          </a:p>
          <a:p>
            <a:pPr marL="457200" indent="-457200">
              <a:buFont typeface="+mj-lt"/>
              <a:buAutoNum type="arabicPeriod"/>
            </a:pPr>
            <a:r>
              <a:rPr lang="en-US" dirty="0" smtClean="0"/>
              <a:t>Add materials and textures to change the appearance of items</a:t>
            </a:r>
          </a:p>
          <a:p>
            <a:pPr marL="457200" indent="-457200">
              <a:buFont typeface="+mj-lt"/>
              <a:buAutoNum type="arabicPeriod"/>
            </a:pPr>
            <a:r>
              <a:rPr lang="en-US" dirty="0" smtClean="0"/>
              <a:t>Test throughout the process! </a:t>
            </a:r>
          </a:p>
          <a:p>
            <a:pPr marL="457200" indent="-457200">
              <a:buFont typeface="+mj-lt"/>
              <a:buAutoNum type="arabicPeriod"/>
            </a:pPr>
            <a:r>
              <a:rPr lang="en-US" dirty="0" smtClean="0"/>
              <a:t>Build your project for your desired platform</a:t>
            </a:r>
          </a:p>
          <a:p>
            <a:pPr marL="457200" indent="-457200">
              <a:buFont typeface="+mj-lt"/>
              <a:buAutoNum type="arabicPeriod"/>
            </a:pPr>
            <a:r>
              <a:rPr lang="en-US" dirty="0" smtClean="0"/>
              <a:t>Play on!</a:t>
            </a:r>
            <a:endParaRPr lang="en-US" dirty="0"/>
          </a:p>
        </p:txBody>
      </p:sp>
    </p:spTree>
    <p:extLst>
      <p:ext uri="{BB962C8B-B14F-4D97-AF65-F5344CB8AC3E}">
        <p14:creationId xmlns:p14="http://schemas.microsoft.com/office/powerpoint/2010/main" val="3244152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Editor Modes</a:t>
            </a:r>
            <a:endParaRPr lang="en-US" dirty="0"/>
          </a:p>
        </p:txBody>
      </p:sp>
      <p:sp>
        <p:nvSpPr>
          <p:cNvPr id="3" name="Text Placeholder 2"/>
          <p:cNvSpPr>
            <a:spLocks noGrp="1"/>
          </p:cNvSpPr>
          <p:nvPr>
            <p:ph type="body" idx="1"/>
          </p:nvPr>
        </p:nvSpPr>
        <p:spPr/>
        <p:txBody>
          <a:bodyPr/>
          <a:lstStyle/>
          <a:p>
            <a:r>
              <a:rPr lang="en-US" dirty="0" smtClean="0"/>
              <a:t>Create Mode</a:t>
            </a:r>
            <a:endParaRPr lang="en-US" dirty="0"/>
          </a:p>
        </p:txBody>
      </p:sp>
      <p:sp>
        <p:nvSpPr>
          <p:cNvPr id="4" name="Content Placeholder 3"/>
          <p:cNvSpPr>
            <a:spLocks noGrp="1"/>
          </p:cNvSpPr>
          <p:nvPr>
            <p:ph sz="half" idx="2"/>
          </p:nvPr>
        </p:nvSpPr>
        <p:spPr/>
        <p:txBody>
          <a:bodyPr/>
          <a:lstStyle/>
          <a:p>
            <a:r>
              <a:rPr lang="en-US" dirty="0" smtClean="0"/>
              <a:t>Modify your scene and view from different angles</a:t>
            </a:r>
          </a:p>
          <a:p>
            <a:r>
              <a:rPr lang="en-US" dirty="0" smtClean="0"/>
              <a:t>View gridlines</a:t>
            </a:r>
          </a:p>
          <a:p>
            <a:r>
              <a:rPr lang="en-US" dirty="0" smtClean="0"/>
              <a:t>Easily modify and move objects around</a:t>
            </a:r>
          </a:p>
          <a:p>
            <a:r>
              <a:rPr lang="en-US" dirty="0" smtClean="0"/>
              <a:t>Non-visible objects are “visible”</a:t>
            </a:r>
            <a:endParaRPr lang="en-US" dirty="0"/>
          </a:p>
        </p:txBody>
      </p:sp>
      <p:sp>
        <p:nvSpPr>
          <p:cNvPr id="5" name="Text Placeholder 4"/>
          <p:cNvSpPr>
            <a:spLocks noGrp="1"/>
          </p:cNvSpPr>
          <p:nvPr>
            <p:ph type="body" sz="quarter" idx="3"/>
          </p:nvPr>
        </p:nvSpPr>
        <p:spPr/>
        <p:txBody>
          <a:bodyPr/>
          <a:lstStyle/>
          <a:p>
            <a:r>
              <a:rPr lang="en-US" dirty="0" smtClean="0"/>
              <a:t>Game Mode</a:t>
            </a:r>
            <a:endParaRPr lang="en-US" dirty="0"/>
          </a:p>
        </p:txBody>
      </p:sp>
      <p:sp>
        <p:nvSpPr>
          <p:cNvPr id="6" name="Content Placeholder 5"/>
          <p:cNvSpPr>
            <a:spLocks noGrp="1"/>
          </p:cNvSpPr>
          <p:nvPr>
            <p:ph sz="quarter" idx="4"/>
          </p:nvPr>
        </p:nvSpPr>
        <p:spPr/>
        <p:txBody>
          <a:bodyPr>
            <a:normAutofit/>
          </a:bodyPr>
          <a:lstStyle/>
          <a:p>
            <a:r>
              <a:rPr lang="en-US" dirty="0" smtClean="0"/>
              <a:t>Allows you to preview your game without building it to a separate application</a:t>
            </a:r>
          </a:p>
          <a:p>
            <a:r>
              <a:rPr lang="en-US" dirty="0" smtClean="0"/>
              <a:t>You can edit in live-time!</a:t>
            </a:r>
          </a:p>
          <a:p>
            <a:r>
              <a:rPr lang="en-US" dirty="0" smtClean="0"/>
              <a:t>… but changes don’t stick</a:t>
            </a:r>
          </a:p>
          <a:p>
            <a:pPr marL="0" indent="0">
              <a:buNone/>
            </a:pPr>
            <a:endParaRPr lang="en-US" dirty="0" smtClean="0"/>
          </a:p>
          <a:p>
            <a:r>
              <a:rPr lang="en-US" dirty="0" smtClean="0"/>
              <a:t>It’s strongly encouraged to change your game play color in the Unity settings so you don’t make too many changes that don’t stay</a:t>
            </a:r>
          </a:p>
          <a:p>
            <a:endParaRPr lang="en-US" dirty="0"/>
          </a:p>
        </p:txBody>
      </p:sp>
    </p:spTree>
    <p:extLst>
      <p:ext uri="{BB962C8B-B14F-4D97-AF65-F5344CB8AC3E}">
        <p14:creationId xmlns:p14="http://schemas.microsoft.com/office/powerpoint/2010/main" val="886444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3794" y="75952"/>
            <a:ext cx="10437407" cy="6678379"/>
          </a:xfrm>
          <a:prstGeom prst="rect">
            <a:avLst/>
          </a:prstGeom>
        </p:spPr>
      </p:pic>
      <p:pic>
        <p:nvPicPr>
          <p:cNvPr id="5" name="Picture 4"/>
          <p:cNvPicPr>
            <a:picLocks noChangeAspect="1"/>
          </p:cNvPicPr>
          <p:nvPr/>
        </p:nvPicPr>
        <p:blipFill>
          <a:blip r:embed="rId3"/>
          <a:stretch>
            <a:fillRect/>
          </a:stretch>
        </p:blipFill>
        <p:spPr>
          <a:xfrm>
            <a:off x="6133101" y="2534656"/>
            <a:ext cx="5907936" cy="3780195"/>
          </a:xfrm>
          <a:prstGeom prst="rect">
            <a:avLst/>
          </a:prstGeom>
        </p:spPr>
      </p:pic>
    </p:spTree>
    <p:extLst>
      <p:ext uri="{BB962C8B-B14F-4D97-AF65-F5344CB8AC3E}">
        <p14:creationId xmlns:p14="http://schemas.microsoft.com/office/powerpoint/2010/main" val="1192355272"/>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docProps/app.xml><?xml version="1.0" encoding="utf-8"?>
<Properties xmlns="http://schemas.openxmlformats.org/officeDocument/2006/extended-properties" xmlns:vt="http://schemas.openxmlformats.org/officeDocument/2006/docPropsVTypes">
  <Template>Retrospect</Template>
  <TotalTime>1018</TotalTime>
  <Words>2508</Words>
  <Application>Microsoft Office PowerPoint</Application>
  <PresentationFormat>Widescreen</PresentationFormat>
  <Paragraphs>244</Paragraphs>
  <Slides>53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53</vt:i4>
      </vt:variant>
    </vt:vector>
  </HeadingPairs>
  <TitlesOfParts>
    <vt:vector size="57" baseType="lpstr">
      <vt:lpstr>Calibri</vt:lpstr>
      <vt:lpstr>Calibri Light</vt:lpstr>
      <vt:lpstr>Courier New</vt:lpstr>
      <vt:lpstr>Retrospect</vt:lpstr>
      <vt:lpstr>Unity Overview</vt:lpstr>
      <vt:lpstr>Schedule</vt:lpstr>
      <vt:lpstr>Why Unity?</vt:lpstr>
      <vt:lpstr>Unity for VR Development</vt:lpstr>
      <vt:lpstr>Important Unity Terminology</vt:lpstr>
      <vt:lpstr>The Basics of a Unity Project</vt:lpstr>
      <vt:lpstr>Creating a Project</vt:lpstr>
      <vt:lpstr>Editor Modes</vt:lpstr>
      <vt:lpstr>PowerPoint Presentation</vt:lpstr>
      <vt:lpstr>GameObjects</vt:lpstr>
      <vt:lpstr>Adding Components to a scene</vt:lpstr>
      <vt:lpstr>Create a cube</vt:lpstr>
      <vt:lpstr>Changing an Object’s Appearance</vt:lpstr>
      <vt:lpstr>Creating a Texture &amp; Material</vt:lpstr>
      <vt:lpstr>Give it some depth! Normal Maps</vt:lpstr>
      <vt:lpstr>Adding a normal map to our box</vt:lpstr>
      <vt:lpstr>Crate Normal Map</vt:lpstr>
      <vt:lpstr>Game Environments</vt:lpstr>
      <vt:lpstr>Building an Environment</vt:lpstr>
      <vt:lpstr>Terrains</vt:lpstr>
      <vt:lpstr>Unity Terrain Editor</vt:lpstr>
      <vt:lpstr>Creating a Terrain</vt:lpstr>
      <vt:lpstr>Adding a Terrain Texture</vt:lpstr>
      <vt:lpstr>PowerPoint Presentation</vt:lpstr>
      <vt:lpstr>PowerPoint Presentation</vt:lpstr>
      <vt:lpstr>Adding Trees</vt:lpstr>
      <vt:lpstr>PowerPoint Presentation</vt:lpstr>
      <vt:lpstr>Adding Grass &amp; Plants</vt:lpstr>
      <vt:lpstr>Fern Rendering Example</vt:lpstr>
      <vt:lpstr>Skyboxes</vt:lpstr>
      <vt:lpstr>Interior Environments</vt:lpstr>
      <vt:lpstr>Adding VR</vt:lpstr>
      <vt:lpstr>VR Development Kits</vt:lpstr>
      <vt:lpstr>Cardboard SDK for Unity</vt:lpstr>
      <vt:lpstr>The Cardboard SDK Components</vt:lpstr>
      <vt:lpstr>Creating the Cardboard Viewer</vt:lpstr>
      <vt:lpstr>PowerPoint Presentation</vt:lpstr>
      <vt:lpstr>Testing in Unity</vt:lpstr>
      <vt:lpstr>Movement</vt:lpstr>
      <vt:lpstr>User Interaction</vt:lpstr>
      <vt:lpstr>Refresher: Mobile VR Input</vt:lpstr>
      <vt:lpstr>Basic VR Input</vt:lpstr>
      <vt:lpstr>Cardboard Trigger Interactions</vt:lpstr>
      <vt:lpstr>Add an Event System for Cardboard</vt:lpstr>
      <vt:lpstr>Vanishing Act!</vt:lpstr>
      <vt:lpstr>Script Basics</vt:lpstr>
      <vt:lpstr>Our Script</vt:lpstr>
      <vt:lpstr>Set an action for Event Triggers</vt:lpstr>
      <vt:lpstr>Adding a Gaze Indicator</vt:lpstr>
      <vt:lpstr>PowerPoint Presentation</vt:lpstr>
      <vt:lpstr>Final Notes</vt:lpstr>
      <vt:lpstr>Gameplay Considerations</vt:lpstr>
      <vt:lpstr>Up Next!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Unity Overview</dc:title>
  <dc:creator>Livi Erickson</dc:creator>
  <cp:lastModifiedBy>Livi Erickson</cp:lastModifiedBy>
  <cp:revision>87</cp:revision>
  <dcterms:created xsi:type="dcterms:W3CDTF">2015-08-20T03:35:10Z</dcterms:created>
  <dcterms:modified xsi:type="dcterms:W3CDTF">2015-08-25T12:34:41Z</dcterms:modified>
</cp:coreProperties>
</file>

<file path=docProps/thumbnail.jpeg>
</file>